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4" r:id="rId2"/>
    <p:sldId id="265" r:id="rId3"/>
    <p:sldId id="266" r:id="rId4"/>
    <p:sldId id="267" r:id="rId5"/>
    <p:sldId id="268" r:id="rId6"/>
    <p:sldId id="272" r:id="rId7"/>
    <p:sldId id="273" r:id="rId8"/>
    <p:sldId id="274" r:id="rId9"/>
    <p:sldId id="269" r:id="rId10"/>
    <p:sldId id="271" r:id="rId11"/>
    <p:sldId id="275" r:id="rId12"/>
    <p:sldId id="263" r:id="rId13"/>
    <p:sldId id="259" r:id="rId14"/>
    <p:sldId id="260" r:id="rId15"/>
    <p:sldId id="261" r:id="rId16"/>
    <p:sldId id="262" r:id="rId1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62"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AEDBE9-C008-4433-B37C-B9563AD176E1}" type="datetimeFigureOut">
              <a:rPr lang="fi-FI" smtClean="0"/>
              <a:pPr/>
              <a:t>8.8.2017</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62241-7851-4B29-A1E3-6C56EECA7B00}" type="slidenum">
              <a:rPr lang="fi-FI" smtClean="0"/>
              <a:pPr/>
              <a:t>‹#›</a:t>
            </a:fld>
            <a:endParaRPr lang="fi-FI"/>
          </a:p>
        </p:txBody>
      </p:sp>
    </p:spTree>
    <p:extLst>
      <p:ext uri="{BB962C8B-B14F-4D97-AF65-F5344CB8AC3E}">
        <p14:creationId xmlns:p14="http://schemas.microsoft.com/office/powerpoint/2010/main" val="3421443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F7928B1E-7AAD-4ED1-829B-BB3E4654EEA0}" type="datetime1">
              <a:rPr lang="fi-FI" smtClean="0"/>
              <a:pPr/>
              <a:t>8.8.2017</a:t>
            </a:fld>
            <a:endParaRPr lang="fi-FI"/>
          </a:p>
        </p:txBody>
      </p:sp>
      <p:sp>
        <p:nvSpPr>
          <p:cNvPr id="5" name="Alatunnisteen paikkamerkki 4"/>
          <p:cNvSpPr>
            <a:spLocks noGrp="1"/>
          </p:cNvSpPr>
          <p:nvPr>
            <p:ph type="ftr" sz="quarter" idx="11"/>
          </p:nvPr>
        </p:nvSpPr>
        <p:spPr/>
        <p:txBody>
          <a:bodyPr/>
          <a:lstStyle/>
          <a:p>
            <a:r>
              <a:rPr lang="fi-FI" smtClean="0"/>
              <a:t>Jari Erkkola / 25.7.2017</a:t>
            </a:r>
            <a:endParaRPr lang="fi-FI"/>
          </a:p>
        </p:txBody>
      </p:sp>
      <p:sp>
        <p:nvSpPr>
          <p:cNvPr id="6" name="Dian numeron paikkamerkki 5"/>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247870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A08201D-5B74-4C5A-834A-1AD9F0522D91}" type="datetime1">
              <a:rPr lang="fi-FI" smtClean="0"/>
              <a:pPr/>
              <a:t>8.8.2017</a:t>
            </a:fld>
            <a:endParaRPr lang="fi-FI"/>
          </a:p>
        </p:txBody>
      </p:sp>
      <p:sp>
        <p:nvSpPr>
          <p:cNvPr id="5" name="Alatunnisteen paikkamerkki 4"/>
          <p:cNvSpPr>
            <a:spLocks noGrp="1"/>
          </p:cNvSpPr>
          <p:nvPr>
            <p:ph type="ftr" sz="quarter" idx="11"/>
          </p:nvPr>
        </p:nvSpPr>
        <p:spPr/>
        <p:txBody>
          <a:bodyPr/>
          <a:lstStyle/>
          <a:p>
            <a:r>
              <a:rPr lang="fi-FI" smtClean="0"/>
              <a:t>Jari Erkkola / 25.7.2017</a:t>
            </a:r>
            <a:endParaRPr lang="fi-FI"/>
          </a:p>
        </p:txBody>
      </p:sp>
      <p:sp>
        <p:nvSpPr>
          <p:cNvPr id="6" name="Dian numeron paikkamerkki 5"/>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306439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09E1D54-1E4E-40F5-971A-54C358874194}" type="datetime1">
              <a:rPr lang="fi-FI" smtClean="0"/>
              <a:pPr/>
              <a:t>8.8.2017</a:t>
            </a:fld>
            <a:endParaRPr lang="fi-FI"/>
          </a:p>
        </p:txBody>
      </p:sp>
      <p:sp>
        <p:nvSpPr>
          <p:cNvPr id="5" name="Alatunnisteen paikkamerkki 4"/>
          <p:cNvSpPr>
            <a:spLocks noGrp="1"/>
          </p:cNvSpPr>
          <p:nvPr>
            <p:ph type="ftr" sz="quarter" idx="11"/>
          </p:nvPr>
        </p:nvSpPr>
        <p:spPr/>
        <p:txBody>
          <a:bodyPr/>
          <a:lstStyle/>
          <a:p>
            <a:r>
              <a:rPr lang="fi-FI" smtClean="0"/>
              <a:t>Jari Erkkola / 25.7.2017</a:t>
            </a:r>
            <a:endParaRPr lang="fi-FI"/>
          </a:p>
        </p:txBody>
      </p:sp>
      <p:sp>
        <p:nvSpPr>
          <p:cNvPr id="6" name="Dian numeron paikkamerkki 5"/>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227524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5D29A74-9E13-4CCA-8CFC-A4AFB6C14EED}" type="datetime1">
              <a:rPr lang="fi-FI" smtClean="0"/>
              <a:pPr/>
              <a:t>8.8.2017</a:t>
            </a:fld>
            <a:endParaRPr lang="fi-FI"/>
          </a:p>
        </p:txBody>
      </p:sp>
      <p:sp>
        <p:nvSpPr>
          <p:cNvPr id="5" name="Alatunnisteen paikkamerkki 4"/>
          <p:cNvSpPr>
            <a:spLocks noGrp="1"/>
          </p:cNvSpPr>
          <p:nvPr>
            <p:ph type="ftr" sz="quarter" idx="11"/>
          </p:nvPr>
        </p:nvSpPr>
        <p:spPr/>
        <p:txBody>
          <a:bodyPr/>
          <a:lstStyle/>
          <a:p>
            <a:r>
              <a:rPr lang="fi-FI" smtClean="0"/>
              <a:t>Jari Erkkola / 25.7.2017</a:t>
            </a:r>
            <a:endParaRPr lang="fi-FI"/>
          </a:p>
        </p:txBody>
      </p:sp>
      <p:sp>
        <p:nvSpPr>
          <p:cNvPr id="6" name="Dian numeron paikkamerkki 5"/>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267714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1C718181-A50D-4C37-B77A-718609E67A45}" type="datetime1">
              <a:rPr lang="fi-FI" smtClean="0"/>
              <a:pPr/>
              <a:t>8.8.2017</a:t>
            </a:fld>
            <a:endParaRPr lang="fi-FI"/>
          </a:p>
        </p:txBody>
      </p:sp>
      <p:sp>
        <p:nvSpPr>
          <p:cNvPr id="5" name="Alatunnisteen paikkamerkki 4"/>
          <p:cNvSpPr>
            <a:spLocks noGrp="1"/>
          </p:cNvSpPr>
          <p:nvPr>
            <p:ph type="ftr" sz="quarter" idx="11"/>
          </p:nvPr>
        </p:nvSpPr>
        <p:spPr/>
        <p:txBody>
          <a:bodyPr/>
          <a:lstStyle/>
          <a:p>
            <a:r>
              <a:rPr lang="fi-FI" smtClean="0"/>
              <a:t>Jari Erkkola / 25.7.2017</a:t>
            </a:r>
            <a:endParaRPr lang="fi-FI"/>
          </a:p>
        </p:txBody>
      </p:sp>
      <p:sp>
        <p:nvSpPr>
          <p:cNvPr id="6" name="Dian numeron paikkamerkki 5"/>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412670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52EBDA5-29E6-4E6C-A72A-DB3461795B31}" type="datetime1">
              <a:rPr lang="fi-FI" smtClean="0"/>
              <a:pPr/>
              <a:t>8.8.2017</a:t>
            </a:fld>
            <a:endParaRPr lang="fi-FI"/>
          </a:p>
        </p:txBody>
      </p:sp>
      <p:sp>
        <p:nvSpPr>
          <p:cNvPr id="6" name="Alatunnisteen paikkamerkki 5"/>
          <p:cNvSpPr>
            <a:spLocks noGrp="1"/>
          </p:cNvSpPr>
          <p:nvPr>
            <p:ph type="ftr" sz="quarter" idx="11"/>
          </p:nvPr>
        </p:nvSpPr>
        <p:spPr/>
        <p:txBody>
          <a:bodyPr/>
          <a:lstStyle/>
          <a:p>
            <a:r>
              <a:rPr lang="fi-FI" smtClean="0"/>
              <a:t>Jari Erkkola / 25.7.2017</a:t>
            </a:r>
            <a:endParaRPr lang="fi-FI"/>
          </a:p>
        </p:txBody>
      </p:sp>
      <p:sp>
        <p:nvSpPr>
          <p:cNvPr id="7" name="Dian numeron paikkamerkki 6"/>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36389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31E50B48-C68F-4D90-A1AA-90AE6DDE5017}" type="datetime1">
              <a:rPr lang="fi-FI" smtClean="0"/>
              <a:pPr/>
              <a:t>8.8.2017</a:t>
            </a:fld>
            <a:endParaRPr lang="fi-FI"/>
          </a:p>
        </p:txBody>
      </p:sp>
      <p:sp>
        <p:nvSpPr>
          <p:cNvPr id="8" name="Alatunnisteen paikkamerkki 7"/>
          <p:cNvSpPr>
            <a:spLocks noGrp="1"/>
          </p:cNvSpPr>
          <p:nvPr>
            <p:ph type="ftr" sz="quarter" idx="11"/>
          </p:nvPr>
        </p:nvSpPr>
        <p:spPr/>
        <p:txBody>
          <a:bodyPr/>
          <a:lstStyle/>
          <a:p>
            <a:r>
              <a:rPr lang="fi-FI" smtClean="0"/>
              <a:t>Jari Erkkola / 25.7.2017</a:t>
            </a:r>
            <a:endParaRPr lang="fi-FI"/>
          </a:p>
        </p:txBody>
      </p:sp>
      <p:sp>
        <p:nvSpPr>
          <p:cNvPr id="9" name="Dian numeron paikkamerkki 8"/>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26846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8BFE4797-55E2-4CCC-880D-8F72BAF1EA10}" type="datetime1">
              <a:rPr lang="fi-FI" smtClean="0"/>
              <a:pPr/>
              <a:t>8.8.2017</a:t>
            </a:fld>
            <a:endParaRPr lang="fi-FI"/>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108245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8CCF6EB-7356-47B3-9390-8EB3003CFAE5}" type="datetime1">
              <a:rPr lang="fi-FI" smtClean="0"/>
              <a:pPr/>
              <a:t>8.8.2017</a:t>
            </a:fld>
            <a:endParaRPr lang="fi-FI"/>
          </a:p>
        </p:txBody>
      </p:sp>
      <p:sp>
        <p:nvSpPr>
          <p:cNvPr id="3" name="Alatunnisteen paikkamerkki 2"/>
          <p:cNvSpPr>
            <a:spLocks noGrp="1"/>
          </p:cNvSpPr>
          <p:nvPr>
            <p:ph type="ftr" sz="quarter" idx="11"/>
          </p:nvPr>
        </p:nvSpPr>
        <p:spPr/>
        <p:txBody>
          <a:bodyPr/>
          <a:lstStyle/>
          <a:p>
            <a:r>
              <a:rPr lang="fi-FI" smtClean="0"/>
              <a:t>Jari Erkkola / 25.7.2017</a:t>
            </a:r>
            <a:endParaRPr lang="fi-FI"/>
          </a:p>
        </p:txBody>
      </p:sp>
      <p:sp>
        <p:nvSpPr>
          <p:cNvPr id="4" name="Dian numeron paikkamerkki 3"/>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308199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383FA26B-A11A-4B1D-99B5-76F8A7F8A47C}" type="datetime1">
              <a:rPr lang="fi-FI" smtClean="0"/>
              <a:pPr/>
              <a:t>8.8.2017</a:t>
            </a:fld>
            <a:endParaRPr lang="fi-FI"/>
          </a:p>
        </p:txBody>
      </p:sp>
      <p:sp>
        <p:nvSpPr>
          <p:cNvPr id="6" name="Alatunnisteen paikkamerkki 5"/>
          <p:cNvSpPr>
            <a:spLocks noGrp="1"/>
          </p:cNvSpPr>
          <p:nvPr>
            <p:ph type="ftr" sz="quarter" idx="11"/>
          </p:nvPr>
        </p:nvSpPr>
        <p:spPr/>
        <p:txBody>
          <a:bodyPr/>
          <a:lstStyle/>
          <a:p>
            <a:r>
              <a:rPr lang="fi-FI" smtClean="0"/>
              <a:t>Jari Erkkola / 25.7.2017</a:t>
            </a:r>
            <a:endParaRPr lang="fi-FI"/>
          </a:p>
        </p:txBody>
      </p:sp>
      <p:sp>
        <p:nvSpPr>
          <p:cNvPr id="7" name="Dian numeron paikkamerkki 6"/>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366931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A68238D-DC80-44C5-B7FB-956EE426A31E}" type="datetime1">
              <a:rPr lang="fi-FI" smtClean="0"/>
              <a:pPr/>
              <a:t>8.8.2017</a:t>
            </a:fld>
            <a:endParaRPr lang="fi-FI"/>
          </a:p>
        </p:txBody>
      </p:sp>
      <p:sp>
        <p:nvSpPr>
          <p:cNvPr id="6" name="Alatunnisteen paikkamerkki 5"/>
          <p:cNvSpPr>
            <a:spLocks noGrp="1"/>
          </p:cNvSpPr>
          <p:nvPr>
            <p:ph type="ftr" sz="quarter" idx="11"/>
          </p:nvPr>
        </p:nvSpPr>
        <p:spPr/>
        <p:txBody>
          <a:bodyPr/>
          <a:lstStyle/>
          <a:p>
            <a:r>
              <a:rPr lang="fi-FI" smtClean="0"/>
              <a:t>Jari Erkkola / 25.7.2017</a:t>
            </a:r>
            <a:endParaRPr lang="fi-FI"/>
          </a:p>
        </p:txBody>
      </p:sp>
      <p:sp>
        <p:nvSpPr>
          <p:cNvPr id="7" name="Dian numeron paikkamerkki 6"/>
          <p:cNvSpPr>
            <a:spLocks noGrp="1"/>
          </p:cNvSpPr>
          <p:nvPr>
            <p:ph type="sldNum" sz="quarter" idx="12"/>
          </p:nvPr>
        </p:nvSpPr>
        <p:spPr/>
        <p:txBody>
          <a:bodyPr/>
          <a:lstStyle/>
          <a:p>
            <a:fld id="{CB8DAB87-8C6A-4BC4-83B5-1B0FC1D09A6B}" type="slidenum">
              <a:rPr lang="fi-FI" smtClean="0"/>
              <a:pPr/>
              <a:t>‹#›</a:t>
            </a:fld>
            <a:endParaRPr lang="fi-FI"/>
          </a:p>
        </p:txBody>
      </p:sp>
    </p:spTree>
    <p:extLst>
      <p:ext uri="{BB962C8B-B14F-4D97-AF65-F5344CB8AC3E}">
        <p14:creationId xmlns:p14="http://schemas.microsoft.com/office/powerpoint/2010/main" val="207898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42AF4-78A9-4414-A2EC-B1CFFD41E0C9}" type="datetime1">
              <a:rPr lang="fi-FI" smtClean="0"/>
              <a:pPr/>
              <a:t>8.8.2017</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Jari Erkkola / 25.7.2017</a:t>
            </a:r>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DAB87-8C6A-4BC4-83B5-1B0FC1D09A6B}" type="slidenum">
              <a:rPr lang="fi-FI" smtClean="0"/>
              <a:pPr/>
              <a:t>‹#›</a:t>
            </a:fld>
            <a:endParaRPr lang="fi-FI"/>
          </a:p>
        </p:txBody>
      </p:sp>
    </p:spTree>
    <p:extLst>
      <p:ext uri="{BB962C8B-B14F-4D97-AF65-F5344CB8AC3E}">
        <p14:creationId xmlns:p14="http://schemas.microsoft.com/office/powerpoint/2010/main" val="3250071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ari.erkkola@netikka.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A/B Lohkojärjestelmä</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Suomessa käytettään A/B lohkojärjestelmää suurimmassa osassa painikilpailuja, mukaan lukien kaikkien ikäryhmien SM-kilpailut sekä </a:t>
            </a:r>
            <a:r>
              <a:rPr lang="fi-FI" dirty="0" err="1" smtClean="0"/>
              <a:t>KLL-painit</a:t>
            </a:r>
            <a:r>
              <a:rPr lang="fi-FI" dirty="0" smtClean="0"/>
              <a:t>.</a:t>
            </a:r>
          </a:p>
          <a:p>
            <a:r>
              <a:rPr lang="fi-FI" dirty="0" smtClean="0"/>
              <a:t>A/B lohkojärjestelmässä noudatetaan seuraavia sääntöjä lohkovaiheen- ja palkintojärjestyksen muodostamisessa.</a:t>
            </a:r>
          </a:p>
          <a:p>
            <a:r>
              <a:rPr lang="fi-FI" dirty="0" smtClean="0"/>
              <a:t>HUOM! Kaikissa </a:t>
            </a:r>
            <a:r>
              <a:rPr lang="fi-FI" dirty="0" err="1" smtClean="0"/>
              <a:t>Nordic-menetelmällä</a:t>
            </a:r>
            <a:r>
              <a:rPr lang="fi-FI" dirty="0" smtClean="0"/>
              <a:t> (kaikki vastaan kaikki) painittavissa sarjoissa noudatetaan uutta UWW sääntöä (josta asiaa jäljempänä).</a:t>
            </a:r>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1</a:t>
            </a:fld>
            <a:endParaRPr lang="fi-FI"/>
          </a:p>
        </p:txBody>
      </p:sp>
    </p:spTree>
    <p:extLst>
      <p:ext uri="{BB962C8B-B14F-4D97-AF65-F5344CB8AC3E}">
        <p14:creationId xmlns:p14="http://schemas.microsoft.com/office/powerpoint/2010/main" val="731267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A/B Palkintojärjestys</a:t>
            </a:r>
          </a:p>
        </p:txBody>
      </p:sp>
      <p:sp>
        <p:nvSpPr>
          <p:cNvPr id="3" name="Sisällön paikkamerkki 2"/>
          <p:cNvSpPr>
            <a:spLocks noGrp="1"/>
          </p:cNvSpPr>
          <p:nvPr>
            <p:ph idx="1"/>
          </p:nvPr>
        </p:nvSpPr>
        <p:spPr/>
        <p:txBody>
          <a:bodyPr/>
          <a:lstStyle/>
          <a:p>
            <a:r>
              <a:rPr lang="fi-FI" dirty="0" smtClean="0"/>
              <a:t>Mikäli suorituspisteet ovat myös tasan, painijat sijoitetaan samalle jaetulle sijalle.</a:t>
            </a:r>
          </a:p>
          <a:p>
            <a:r>
              <a:rPr lang="fi-FI" dirty="0" smtClean="0"/>
              <a:t>Normaalisti </a:t>
            </a:r>
            <a:r>
              <a:rPr lang="fi-FI" dirty="0" smtClean="0"/>
              <a:t>lohkokolmoset </a:t>
            </a:r>
            <a:r>
              <a:rPr lang="fi-FI" dirty="0" smtClean="0"/>
              <a:t>eivät paini sijoitusottelua, vaan heidät sijoitetaan sijoille 5-6 vertaamalla em. tavalla.</a:t>
            </a:r>
          </a:p>
          <a:p>
            <a:r>
              <a:rPr lang="fi-FI" dirty="0" smtClean="0"/>
              <a:t>SM-kilpailuissa </a:t>
            </a:r>
            <a:r>
              <a:rPr lang="fi-FI" dirty="0" smtClean="0"/>
              <a:t>lohkokolmoset sijoitetaan jaetulle viidennelle sijalle (keskinäistä vertailua ei tehdä).</a:t>
            </a:r>
          </a:p>
          <a:p>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10</a:t>
            </a:fld>
            <a:endParaRPr lang="fi-FI"/>
          </a:p>
        </p:txBody>
      </p:sp>
    </p:spTree>
    <p:extLst>
      <p:ext uri="{BB962C8B-B14F-4D97-AF65-F5344CB8AC3E}">
        <p14:creationId xmlns:p14="http://schemas.microsoft.com/office/powerpoint/2010/main" val="2322730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A/B Palkintojärjestys</a:t>
            </a:r>
          </a:p>
        </p:txBody>
      </p:sp>
      <p:sp>
        <p:nvSpPr>
          <p:cNvPr id="3" name="Sisällön paikkamerkki 2"/>
          <p:cNvSpPr>
            <a:spLocks noGrp="1"/>
          </p:cNvSpPr>
          <p:nvPr>
            <p:ph idx="1"/>
          </p:nvPr>
        </p:nvSpPr>
        <p:spPr/>
        <p:txBody>
          <a:bodyPr/>
          <a:lstStyle/>
          <a:p>
            <a:r>
              <a:rPr lang="fi-FI" dirty="0" smtClean="0"/>
              <a:t>Lohkovoittajat kohtaavat kultaottelussa</a:t>
            </a:r>
          </a:p>
          <a:p>
            <a:r>
              <a:rPr lang="fi-FI" dirty="0" smtClean="0"/>
              <a:t>Lohkokakkoset pronssiotteluun</a:t>
            </a:r>
          </a:p>
          <a:p>
            <a:r>
              <a:rPr lang="fi-FI" dirty="0" smtClean="0"/>
              <a:t>HUOM! Toisinaan saatetaan painittaa semifinaalikierros A1-B2 ja A2-B1, esim. miesten SM, josta voittajat finaaliin ja häviäjät pronssiotteluun</a:t>
            </a:r>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11</a:t>
            </a:fld>
            <a:endParaRPr lang="fi-FI"/>
          </a:p>
        </p:txBody>
      </p:sp>
    </p:spTree>
    <p:extLst>
      <p:ext uri="{BB962C8B-B14F-4D97-AF65-F5344CB8AC3E}">
        <p14:creationId xmlns:p14="http://schemas.microsoft.com/office/powerpoint/2010/main" val="1424158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Nordic</a:t>
            </a:r>
            <a:r>
              <a:rPr lang="fi-FI" dirty="0"/>
              <a:t> sarjojen järjestys</a:t>
            </a:r>
          </a:p>
        </p:txBody>
      </p:sp>
      <p:sp>
        <p:nvSpPr>
          <p:cNvPr id="3" name="Sisällön paikkamerkki 2"/>
          <p:cNvSpPr>
            <a:spLocks noGrp="1"/>
          </p:cNvSpPr>
          <p:nvPr>
            <p:ph idx="1"/>
          </p:nvPr>
        </p:nvSpPr>
        <p:spPr/>
        <p:txBody>
          <a:bodyPr>
            <a:normAutofit fontScale="92500"/>
          </a:bodyPr>
          <a:lstStyle/>
          <a:p>
            <a:r>
              <a:rPr lang="fi-FI" dirty="0" smtClean="0">
                <a:latin typeface="Arial" panose="020B0604020202020204" pitchFamily="34" charset="0"/>
                <a:cs typeface="Arial" panose="020B0604020202020204" pitchFamily="34" charset="0"/>
              </a:rPr>
              <a:t>UWW on muuttanut Nordic-sarjojen palkintojärjestyksen </a:t>
            </a:r>
            <a:r>
              <a:rPr lang="fi-FI" dirty="0" smtClean="0">
                <a:latin typeface="Arial" panose="020B0604020202020204" pitchFamily="34" charset="0"/>
                <a:cs typeface="Arial" panose="020B0604020202020204" pitchFamily="34" charset="0"/>
              </a:rPr>
              <a:t>määräytymissääntöä </a:t>
            </a:r>
            <a:r>
              <a:rPr lang="fi-FI" dirty="0" smtClean="0">
                <a:latin typeface="Arial" panose="020B0604020202020204" pitchFamily="34" charset="0"/>
                <a:cs typeface="Arial" panose="020B0604020202020204" pitchFamily="34" charset="0"/>
              </a:rPr>
              <a:t>keväällä 2017.</a:t>
            </a:r>
          </a:p>
          <a:p>
            <a:r>
              <a:rPr lang="fi-FI" dirty="0" smtClean="0">
                <a:latin typeface="Arial" panose="020B0604020202020204" pitchFamily="34" charset="0"/>
                <a:cs typeface="Arial" panose="020B0604020202020204" pitchFamily="34" charset="0"/>
              </a:rPr>
              <a:t>Uusissa säännöissä painotetaan otteluvoittojen määrää, sekä ”tasatilanteessa” keskinäisen ottelun merkitystä.</a:t>
            </a:r>
          </a:p>
          <a:p>
            <a:r>
              <a:rPr lang="fi-FI" dirty="0" smtClean="0">
                <a:latin typeface="Arial" panose="020B0604020202020204" pitchFamily="34" charset="0"/>
                <a:cs typeface="Arial" panose="020B0604020202020204" pitchFamily="34" charset="0"/>
              </a:rPr>
              <a:t>Suomessa noudatetaan uutta UWW </a:t>
            </a:r>
            <a:r>
              <a:rPr lang="fi-FI" dirty="0" smtClean="0">
                <a:latin typeface="Arial" panose="020B0604020202020204" pitchFamily="34" charset="0"/>
                <a:cs typeface="Arial" panose="020B0604020202020204" pitchFamily="34" charset="0"/>
              </a:rPr>
              <a:t>sääntöä </a:t>
            </a:r>
            <a:r>
              <a:rPr lang="fi-FI" dirty="0" smtClean="0">
                <a:latin typeface="Arial" panose="020B0604020202020204" pitchFamily="34" charset="0"/>
                <a:cs typeface="Arial" panose="020B0604020202020204" pitchFamily="34" charset="0"/>
              </a:rPr>
              <a:t>kaikissa painikilpailussa, Nordic-menetelmällä painittavien sarjojen osalta.  </a:t>
            </a:r>
            <a:endParaRPr lang="fi-FI" dirty="0">
              <a:latin typeface="Arial" panose="020B0604020202020204" pitchFamily="34" charset="0"/>
              <a:cs typeface="Arial" panose="020B0604020202020204" pitchFamily="34" charset="0"/>
            </a:endParaRPr>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12</a:t>
            </a:fld>
            <a:endParaRPr lang="fi-FI"/>
          </a:p>
        </p:txBody>
      </p:sp>
    </p:spTree>
    <p:extLst>
      <p:ext uri="{BB962C8B-B14F-4D97-AF65-F5344CB8AC3E}">
        <p14:creationId xmlns:p14="http://schemas.microsoft.com/office/powerpoint/2010/main" val="383550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Ranking criteria for the Nordic tournament</a:t>
            </a:r>
            <a:endParaRPr lang="fi-FI" dirty="0"/>
          </a:p>
        </p:txBody>
      </p:sp>
      <p:sp>
        <p:nvSpPr>
          <p:cNvPr id="3" name="Sisällön paikkamerkki 2"/>
          <p:cNvSpPr>
            <a:spLocks noGrp="1"/>
          </p:cNvSpPr>
          <p:nvPr>
            <p:ph idx="1"/>
          </p:nvPr>
        </p:nvSpPr>
        <p:spPr/>
        <p:txBody>
          <a:bodyPr>
            <a:normAutofit lnSpcReduction="10000"/>
          </a:bodyPr>
          <a:lstStyle/>
          <a:p>
            <a:r>
              <a:rPr lang="en-US" sz="2000" dirty="0" smtClean="0">
                <a:latin typeface="Arial" panose="020B0604020202020204" pitchFamily="34" charset="0"/>
                <a:cs typeface="Arial" panose="020B0604020202020204" pitchFamily="34" charset="0"/>
              </a:rPr>
              <a:t>In </a:t>
            </a:r>
            <a:r>
              <a:rPr lang="en-US" sz="2000" dirty="0">
                <a:latin typeface="Arial" panose="020B0604020202020204" pitchFamily="34" charset="0"/>
                <a:cs typeface="Arial" panose="020B0604020202020204" pitchFamily="34" charset="0"/>
              </a:rPr>
              <a:t>the Nordic tournament, the wrestler with the highest number of victories will be ranked first.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If </a:t>
            </a:r>
            <a:r>
              <a:rPr lang="en-US" sz="2000" dirty="0">
                <a:latin typeface="Arial" panose="020B0604020202020204" pitchFamily="34" charset="0"/>
                <a:cs typeface="Arial" panose="020B0604020202020204" pitchFamily="34" charset="0"/>
              </a:rPr>
              <a:t>two wrestlers have an equal number of victories, their direct match will determine the ranking.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If </a:t>
            </a:r>
            <a:r>
              <a:rPr lang="en-US" sz="2000" dirty="0">
                <a:latin typeface="Arial" panose="020B0604020202020204" pitchFamily="34" charset="0"/>
                <a:cs typeface="Arial" panose="020B0604020202020204" pitchFamily="34" charset="0"/>
              </a:rPr>
              <a:t>more than two wrestlers have an equal number of victories, the last of the ex-</a:t>
            </a:r>
            <a:r>
              <a:rPr lang="en-US" sz="2000" dirty="0" err="1">
                <a:latin typeface="Arial" panose="020B0604020202020204" pitchFamily="34" charset="0"/>
                <a:cs typeface="Arial" panose="020B0604020202020204" pitchFamily="34" charset="0"/>
              </a:rPr>
              <a:t>aequo</a:t>
            </a:r>
            <a:r>
              <a:rPr lang="en-US" sz="2000" dirty="0">
                <a:latin typeface="Arial" panose="020B0604020202020204" pitchFamily="34" charset="0"/>
                <a:cs typeface="Arial" panose="020B0604020202020204" pitchFamily="34" charset="0"/>
              </a:rPr>
              <a:t> group will be determined following these criteria until only two wrestlers remain: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fewest classification points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fewest victories by « Fall »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fewest match victories by superiority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fewest technical points scored in the whole competition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most technical points given in the whole competition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highest draw number </a:t>
            </a:r>
            <a:endParaRPr lang="fi-FI" sz="2000" dirty="0">
              <a:latin typeface="Arial" panose="020B0604020202020204" pitchFamily="34" charset="0"/>
              <a:cs typeface="Arial" panose="020B0604020202020204" pitchFamily="34" charset="0"/>
            </a:endParaRPr>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13</a:t>
            </a:fld>
            <a:endParaRPr lang="fi-FI"/>
          </a:p>
        </p:txBody>
      </p:sp>
    </p:spTree>
    <p:extLst>
      <p:ext uri="{BB962C8B-B14F-4D97-AF65-F5344CB8AC3E}">
        <p14:creationId xmlns:p14="http://schemas.microsoft.com/office/powerpoint/2010/main" val="207869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Nordic</a:t>
            </a:r>
            <a:r>
              <a:rPr lang="fi-FI" dirty="0" smtClean="0"/>
              <a:t> sarjojen järjestys</a:t>
            </a:r>
            <a:endParaRPr lang="fi-FI" dirty="0"/>
          </a:p>
        </p:txBody>
      </p:sp>
      <p:sp>
        <p:nvSpPr>
          <p:cNvPr id="3" name="Sisällön paikkamerkki 2"/>
          <p:cNvSpPr>
            <a:spLocks noGrp="1"/>
          </p:cNvSpPr>
          <p:nvPr>
            <p:ph idx="1"/>
          </p:nvPr>
        </p:nvSpPr>
        <p:spPr/>
        <p:txBody>
          <a:bodyPr>
            <a:normAutofit/>
          </a:bodyPr>
          <a:lstStyle/>
          <a:p>
            <a:r>
              <a:rPr lang="fi-FI" sz="2000" dirty="0" smtClean="0">
                <a:latin typeface="Arial" panose="020B0604020202020204" pitchFamily="34" charset="0"/>
                <a:cs typeface="Arial" panose="020B0604020202020204" pitchFamily="34" charset="0"/>
              </a:rPr>
              <a:t>Eniten voittoja saavuttanut painija voittaa sarjan.</a:t>
            </a:r>
          </a:p>
          <a:p>
            <a:r>
              <a:rPr lang="fi-FI" sz="2000" dirty="0" smtClean="0">
                <a:latin typeface="Arial" panose="020B0604020202020204" pitchFamily="34" charset="0"/>
                <a:cs typeface="Arial" panose="020B0604020202020204" pitchFamily="34" charset="0"/>
              </a:rPr>
              <a:t>Ensin vertaillaan voitettujen otteluiden määrä, palkintojärjestys määräytyy voitettujen otteluiden määrän mukaan. (Tässä vaiheessa saavutetuilla ottelupisteillä ei ole merkitystä).</a:t>
            </a:r>
          </a:p>
          <a:p>
            <a:r>
              <a:rPr lang="fi-FI" sz="2000" dirty="0" smtClean="0">
                <a:latin typeface="Arial" panose="020B0604020202020204" pitchFamily="34" charset="0"/>
                <a:cs typeface="Arial" panose="020B0604020202020204" pitchFamily="34" charset="0"/>
              </a:rPr>
              <a:t>Jos kahdella tai useammalla painijalla on saama määrä voitettuja otteluita, määräytyy palkintojärjestys seuraavassa järjestyksessä.</a:t>
            </a:r>
          </a:p>
          <a:p>
            <a:r>
              <a:rPr lang="fi-FI" sz="2000" dirty="0" smtClean="0">
                <a:latin typeface="Arial" panose="020B0604020202020204" pitchFamily="34" charset="0"/>
                <a:cs typeface="Arial" panose="020B0604020202020204" pitchFamily="34" charset="0"/>
              </a:rPr>
              <a:t>Jos kahdella painijalla on sama määrä voitettuja otteluita, keskinäisen ottelun voittaja sijoitetaan korkeammalle sijalle. (Edelleenkään ottelupisteillä ei ole merkitystä)</a:t>
            </a:r>
          </a:p>
          <a:p>
            <a:endParaRPr lang="fi-FI" sz="2000" dirty="0" smtClean="0">
              <a:latin typeface="Arial" panose="020B0604020202020204" pitchFamily="34" charset="0"/>
              <a:cs typeface="Arial" panose="020B0604020202020204" pitchFamily="34" charset="0"/>
            </a:endParaRPr>
          </a:p>
          <a:p>
            <a:endParaRPr lang="fi-FI" sz="2000" dirty="0">
              <a:latin typeface="Arial" panose="020B0604020202020204" pitchFamily="34" charset="0"/>
              <a:cs typeface="Arial" panose="020B0604020202020204" pitchFamily="34" charset="0"/>
            </a:endParaRPr>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14</a:t>
            </a:fld>
            <a:endParaRPr lang="fi-FI"/>
          </a:p>
        </p:txBody>
      </p:sp>
    </p:spTree>
    <p:extLst>
      <p:ext uri="{BB962C8B-B14F-4D97-AF65-F5344CB8AC3E}">
        <p14:creationId xmlns:p14="http://schemas.microsoft.com/office/powerpoint/2010/main" val="23152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Nordic</a:t>
            </a:r>
            <a:r>
              <a:rPr lang="fi-FI" dirty="0"/>
              <a:t> sarjojen järjestys</a:t>
            </a:r>
          </a:p>
        </p:txBody>
      </p:sp>
      <p:sp>
        <p:nvSpPr>
          <p:cNvPr id="3" name="Sisällön paikkamerkki 2"/>
          <p:cNvSpPr>
            <a:spLocks noGrp="1"/>
          </p:cNvSpPr>
          <p:nvPr>
            <p:ph idx="1"/>
          </p:nvPr>
        </p:nvSpPr>
        <p:spPr/>
        <p:txBody>
          <a:bodyPr>
            <a:normAutofit/>
          </a:bodyPr>
          <a:lstStyle/>
          <a:p>
            <a:r>
              <a:rPr lang="fi-FI" sz="2000" dirty="0" smtClean="0">
                <a:latin typeface="Arial" panose="020B0604020202020204" pitchFamily="34" charset="0"/>
                <a:cs typeface="Arial" panose="020B0604020202020204" pitchFamily="34" charset="0"/>
              </a:rPr>
              <a:t>Jos kolmella (tai enemmän) painijalla on sama määrä otteluvoittoja, etsitään ryhmän huonompia painijoita, kunnes kaksi painijaa on jäljellä (tasatilanteessa olevan kahden painijan keskinäinen ottelu ratkaisee järjestyksen). Huonoin painija etsitään seuraavassa järjestyksessä:</a:t>
            </a:r>
          </a:p>
          <a:p>
            <a:r>
              <a:rPr lang="fi-FI" sz="2000" dirty="0" smtClean="0">
                <a:latin typeface="Arial" panose="020B0604020202020204" pitchFamily="34" charset="0"/>
                <a:cs typeface="Arial" panose="020B0604020202020204" pitchFamily="34" charset="0"/>
              </a:rPr>
              <a:t>- Vähiten ottelupisteitä (vasta tässä vaiheessa ottelupisteillä on merkitystä)</a:t>
            </a:r>
          </a:p>
          <a:p>
            <a:r>
              <a:rPr lang="fi-FI" sz="2000" dirty="0" smtClean="0">
                <a:latin typeface="Arial" panose="020B0604020202020204" pitchFamily="34" charset="0"/>
                <a:cs typeface="Arial" panose="020B0604020202020204" pitchFamily="34" charset="0"/>
              </a:rPr>
              <a:t>- Vähiten selkävoittoja</a:t>
            </a:r>
          </a:p>
          <a:p>
            <a:r>
              <a:rPr lang="fi-FI" sz="2000" dirty="0" smtClean="0">
                <a:latin typeface="Arial" panose="020B0604020202020204" pitchFamily="34" charset="0"/>
                <a:cs typeface="Arial" panose="020B0604020202020204" pitchFamily="34" charset="0"/>
              </a:rPr>
              <a:t>- Vähiten ylivoimaisia pistevoittoja</a:t>
            </a:r>
          </a:p>
          <a:p>
            <a:r>
              <a:rPr lang="fi-FI" sz="2000" dirty="0" smtClean="0">
                <a:latin typeface="Arial" panose="020B0604020202020204" pitchFamily="34" charset="0"/>
                <a:cs typeface="Arial" panose="020B0604020202020204" pitchFamily="34" charset="0"/>
              </a:rPr>
              <a:t>- Vähiten suorituspisteitä koko kilpailussa</a:t>
            </a:r>
          </a:p>
          <a:p>
            <a:r>
              <a:rPr lang="fi-FI" sz="2000" dirty="0" smtClean="0">
                <a:latin typeface="Arial" panose="020B0604020202020204" pitchFamily="34" charset="0"/>
                <a:cs typeface="Arial" panose="020B0604020202020204" pitchFamily="34" charset="0"/>
              </a:rPr>
              <a:t>- Eniten annettuja suorituspisteitä koko kilpailussa</a:t>
            </a:r>
          </a:p>
          <a:p>
            <a:r>
              <a:rPr lang="fi-FI" sz="2000" dirty="0" smtClean="0">
                <a:latin typeface="Arial" panose="020B0604020202020204" pitchFamily="34" charset="0"/>
                <a:cs typeface="Arial" panose="020B0604020202020204" pitchFamily="34" charset="0"/>
              </a:rPr>
              <a:t>- Suurin arpanumero</a:t>
            </a:r>
          </a:p>
          <a:p>
            <a:endParaRPr lang="fi-FI" sz="2000" dirty="0" smtClean="0">
              <a:latin typeface="Arial" panose="020B0604020202020204" pitchFamily="34" charset="0"/>
              <a:cs typeface="Arial" panose="020B0604020202020204" pitchFamily="34" charset="0"/>
            </a:endParaRPr>
          </a:p>
          <a:p>
            <a:endParaRPr lang="fi-FI" sz="2000" dirty="0" smtClean="0">
              <a:latin typeface="Arial" panose="020B0604020202020204" pitchFamily="34" charset="0"/>
              <a:cs typeface="Arial" panose="020B0604020202020204" pitchFamily="34" charset="0"/>
            </a:endParaRPr>
          </a:p>
          <a:p>
            <a:endParaRPr lang="fi-FI" sz="2000" dirty="0" smtClean="0">
              <a:latin typeface="Arial" panose="020B0604020202020204" pitchFamily="34" charset="0"/>
              <a:cs typeface="Arial" panose="020B0604020202020204" pitchFamily="34" charset="0"/>
            </a:endParaRPr>
          </a:p>
          <a:p>
            <a:endParaRPr lang="fi-FI" sz="2000" dirty="0" smtClean="0">
              <a:latin typeface="Arial" panose="020B0604020202020204" pitchFamily="34" charset="0"/>
              <a:cs typeface="Arial" panose="020B0604020202020204" pitchFamily="34" charset="0"/>
            </a:endParaRPr>
          </a:p>
          <a:p>
            <a:endParaRPr lang="fi-FI" sz="2000" dirty="0">
              <a:latin typeface="Arial" panose="020B0604020202020204" pitchFamily="34" charset="0"/>
              <a:cs typeface="Arial" panose="020B0604020202020204" pitchFamily="34" charset="0"/>
            </a:endParaRPr>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15</a:t>
            </a:fld>
            <a:endParaRPr lang="fi-FI"/>
          </a:p>
        </p:txBody>
      </p:sp>
    </p:spTree>
    <p:extLst>
      <p:ext uri="{BB962C8B-B14F-4D97-AF65-F5344CB8AC3E}">
        <p14:creationId xmlns:p14="http://schemas.microsoft.com/office/powerpoint/2010/main" val="1486738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a:t>K</a:t>
            </a:r>
            <a:r>
              <a:rPr lang="fi-FI" dirty="0" smtClean="0"/>
              <a:t>ysymyksiä saa laittaa:</a:t>
            </a:r>
          </a:p>
          <a:p>
            <a:pPr marL="0" indent="0">
              <a:buNone/>
            </a:pPr>
            <a:endParaRPr lang="fi-FI" dirty="0" smtClean="0"/>
          </a:p>
          <a:p>
            <a:pPr marL="0" indent="0">
              <a:buNone/>
            </a:pPr>
            <a:r>
              <a:rPr lang="fi-FI" dirty="0" smtClean="0"/>
              <a:t>             Jari </a:t>
            </a:r>
            <a:r>
              <a:rPr lang="fi-FI" dirty="0" err="1" smtClean="0"/>
              <a:t>Erkkola</a:t>
            </a:r>
            <a:r>
              <a:rPr lang="fi-FI" dirty="0" smtClean="0"/>
              <a:t>: 0500 761 346</a:t>
            </a:r>
          </a:p>
          <a:p>
            <a:pPr marL="0" indent="0">
              <a:buNone/>
            </a:pPr>
            <a:r>
              <a:rPr lang="fi-FI" dirty="0" smtClean="0"/>
              <a:t>             </a:t>
            </a:r>
            <a:r>
              <a:rPr lang="fi-FI" dirty="0" err="1" smtClean="0">
                <a:hlinkClick r:id="rId2"/>
              </a:rPr>
              <a:t>Jari.erkkola@netikka.fi</a:t>
            </a:r>
            <a:r>
              <a:rPr lang="fi-FI" dirty="0" smtClean="0"/>
              <a:t> </a:t>
            </a:r>
            <a:endParaRPr lang="fi-FI" dirty="0"/>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16</a:t>
            </a:fld>
            <a:endParaRPr lang="fi-FI"/>
          </a:p>
        </p:txBody>
      </p:sp>
    </p:spTree>
    <p:extLst>
      <p:ext uri="{BB962C8B-B14F-4D97-AF65-F5344CB8AC3E}">
        <p14:creationId xmlns:p14="http://schemas.microsoft.com/office/powerpoint/2010/main" val="1735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A/B lohkovaihe</a:t>
            </a:r>
            <a:endParaRPr lang="fi-FI" dirty="0"/>
          </a:p>
        </p:txBody>
      </p:sp>
      <p:sp>
        <p:nvSpPr>
          <p:cNvPr id="3" name="Sisällön paikkamerkki 2"/>
          <p:cNvSpPr>
            <a:spLocks noGrp="1"/>
          </p:cNvSpPr>
          <p:nvPr>
            <p:ph idx="1"/>
          </p:nvPr>
        </p:nvSpPr>
        <p:spPr/>
        <p:txBody>
          <a:bodyPr>
            <a:normAutofit lnSpcReduction="10000"/>
          </a:bodyPr>
          <a:lstStyle/>
          <a:p>
            <a:r>
              <a:rPr lang="fi-FI" dirty="0" smtClean="0"/>
              <a:t>Painijat sijoitetaan arpanumeron mukaisessa järjestyksessä lohkoihin. Parittomat numerot A-lohkoon ja Parilliset numerot B-lohkoon.</a:t>
            </a:r>
          </a:p>
          <a:p>
            <a:r>
              <a:rPr lang="fi-FI" dirty="0" smtClean="0"/>
              <a:t>Painitaan niin monta kierrosta, että lohkojärjestys on selvillä (kierroksia voi tulla jopa 8, jos painijoita paljon).</a:t>
            </a:r>
          </a:p>
          <a:p>
            <a:r>
              <a:rPr lang="fi-FI" dirty="0" smtClean="0"/>
              <a:t>Pääperiaatteena on, että painija tippuu pelistä toisen tappion jälkeen (tähän on kuitenkin muutama poikkeus).</a:t>
            </a:r>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2</a:t>
            </a:fld>
            <a:endParaRPr lang="fi-FI"/>
          </a:p>
        </p:txBody>
      </p:sp>
    </p:spTree>
    <p:extLst>
      <p:ext uri="{BB962C8B-B14F-4D97-AF65-F5344CB8AC3E}">
        <p14:creationId xmlns:p14="http://schemas.microsoft.com/office/powerpoint/2010/main" val="654659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Tulee otteluita kahden tappion jälkeen</a:t>
            </a:r>
            <a:endParaRPr lang="fi-FI" dirty="0"/>
          </a:p>
        </p:txBody>
      </p:sp>
      <p:sp>
        <p:nvSpPr>
          <p:cNvPr id="3" name="Sisällön paikkamerkki 2"/>
          <p:cNvSpPr>
            <a:spLocks noGrp="1"/>
          </p:cNvSpPr>
          <p:nvPr>
            <p:ph idx="1"/>
          </p:nvPr>
        </p:nvSpPr>
        <p:spPr/>
        <p:txBody>
          <a:bodyPr>
            <a:normAutofit fontScale="92500"/>
          </a:bodyPr>
          <a:lstStyle/>
          <a:p>
            <a:r>
              <a:rPr lang="fi-FI" dirty="0"/>
              <a:t>- lohkossa on 4 painijaa joista kaksi on hävinnyt molemmat ottelunsa ”saman arvoisesti” jolloin lohkon kolmosta ei voi määrittää, tulee näille hävinneille painijoille vielä keskinäinen ottelu, vaikka molemmilla on jo kaksi tappiota.</a:t>
            </a:r>
          </a:p>
          <a:p>
            <a:r>
              <a:rPr lang="fi-FI" dirty="0"/>
              <a:t>- lohkossa on jäljellä </a:t>
            </a:r>
            <a:r>
              <a:rPr lang="fi-FI" u="sng" dirty="0"/>
              <a:t>kolme</a:t>
            </a:r>
            <a:r>
              <a:rPr lang="fi-FI" dirty="0"/>
              <a:t> painijaa, jolloin ko. painijoiden tulee kohdata toisensa (jollain näistä kolmesta painijasta voi olla kaksi tappiota alla).</a:t>
            </a:r>
          </a:p>
          <a:p>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3</a:t>
            </a:fld>
            <a:endParaRPr lang="fi-FI"/>
          </a:p>
        </p:txBody>
      </p:sp>
    </p:spTree>
    <p:extLst>
      <p:ext uri="{BB962C8B-B14F-4D97-AF65-F5344CB8AC3E}">
        <p14:creationId xmlns:p14="http://schemas.microsoft.com/office/powerpoint/2010/main" val="244475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A/B lohkovaihe</a:t>
            </a:r>
          </a:p>
        </p:txBody>
      </p:sp>
      <p:sp>
        <p:nvSpPr>
          <p:cNvPr id="3" name="Sisällön paikkamerkki 2"/>
          <p:cNvSpPr>
            <a:spLocks noGrp="1"/>
          </p:cNvSpPr>
          <p:nvPr>
            <p:ph idx="1"/>
          </p:nvPr>
        </p:nvSpPr>
        <p:spPr/>
        <p:txBody>
          <a:bodyPr>
            <a:normAutofit fontScale="92500"/>
          </a:bodyPr>
          <a:lstStyle/>
          <a:p>
            <a:r>
              <a:rPr lang="fi-FI" dirty="0" smtClean="0"/>
              <a:t>Miksi joskus vertaillaan kolmen keskinäisiä ja joskus ei?</a:t>
            </a:r>
          </a:p>
          <a:p>
            <a:r>
              <a:rPr lang="fi-FI" dirty="0" smtClean="0"/>
              <a:t>- kun ajaudutaan tilanteeseen, jossa kolme painijaa on vielä pelissä mukana, niin aina vertaillaan näiden kolmen keskinäisiä otteluita.</a:t>
            </a:r>
          </a:p>
          <a:p>
            <a:r>
              <a:rPr lang="fi-FI" dirty="0" smtClean="0"/>
              <a:t>- tilanteessa jossa mukana on vielä neljä painijaa ja seuraavalla kierroksella näistä kaksi kärsii toisen tappion, ei suoriteta kolmen keskinäistä vertailua.</a:t>
            </a:r>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4</a:t>
            </a:fld>
            <a:endParaRPr lang="fi-FI"/>
          </a:p>
        </p:txBody>
      </p:sp>
    </p:spTree>
    <p:extLst>
      <p:ext uri="{BB962C8B-B14F-4D97-AF65-F5344CB8AC3E}">
        <p14:creationId xmlns:p14="http://schemas.microsoft.com/office/powerpoint/2010/main" val="398235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A/B </a:t>
            </a:r>
            <a:r>
              <a:rPr lang="fi-FI" dirty="0" smtClean="0"/>
              <a:t>lohkovaiheen järjestys</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a:t>- jos lohkossa jäljellä olevat kolme painijaa ovat painineet ristiin, niin voittaja on painija, jolla keskinäisistä otteluista on eniten ottelupisteitä eli ottelun lopputuloksen perusteella annettavia pisteitä</a:t>
            </a:r>
          </a:p>
          <a:p>
            <a:r>
              <a:rPr lang="fi-FI" dirty="0"/>
              <a:t>- jos ottelupisteiden vertailun perusteella löytyy lohkon voittaja tai kolmanneksi sijoittuva, niin tasapisteissä olevan kahden muun painijan keskinäinen ottelu ratkaisee heidän keskinäisen </a:t>
            </a:r>
            <a:r>
              <a:rPr lang="fi-FI" dirty="0" smtClean="0"/>
              <a:t>järjestyksen</a:t>
            </a:r>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5</a:t>
            </a:fld>
            <a:endParaRPr lang="fi-FI"/>
          </a:p>
        </p:txBody>
      </p:sp>
    </p:spTree>
    <p:extLst>
      <p:ext uri="{BB962C8B-B14F-4D97-AF65-F5344CB8AC3E}">
        <p14:creationId xmlns:p14="http://schemas.microsoft.com/office/powerpoint/2010/main" val="160293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A/B lohkovaiheen järjestys</a:t>
            </a:r>
          </a:p>
        </p:txBody>
      </p:sp>
      <p:sp>
        <p:nvSpPr>
          <p:cNvPr id="3" name="Sisällön paikkamerkki 2"/>
          <p:cNvSpPr>
            <a:spLocks noGrp="1"/>
          </p:cNvSpPr>
          <p:nvPr>
            <p:ph idx="1"/>
          </p:nvPr>
        </p:nvSpPr>
        <p:spPr/>
        <p:txBody>
          <a:bodyPr>
            <a:normAutofit/>
          </a:bodyPr>
          <a:lstStyle/>
          <a:p>
            <a:r>
              <a:rPr lang="fi-FI" dirty="0"/>
              <a:t>- Jos ottelupisteet ovat vertailussa kaikilla samat (esim. 4, 4 ja 4) etsitään </a:t>
            </a:r>
            <a:r>
              <a:rPr lang="fi-FI" b="1" dirty="0"/>
              <a:t>PARAS</a:t>
            </a:r>
            <a:r>
              <a:rPr lang="fi-FI" dirty="0"/>
              <a:t> painija seuraavilla kriteereillä </a:t>
            </a:r>
            <a:r>
              <a:rPr lang="fi-FI" b="1" dirty="0"/>
              <a:t>keskinäisiä</a:t>
            </a:r>
            <a:r>
              <a:rPr lang="fi-FI" dirty="0"/>
              <a:t> otteluita vertaamalla:</a:t>
            </a:r>
          </a:p>
          <a:p>
            <a:r>
              <a:rPr lang="fi-FI" dirty="0"/>
              <a:t>·         eniten selkävoittoja</a:t>
            </a:r>
          </a:p>
          <a:p>
            <a:r>
              <a:rPr lang="fi-FI" dirty="0"/>
              <a:t>·         eniten ylivoimaisia pistevoittoja</a:t>
            </a:r>
          </a:p>
          <a:p>
            <a:r>
              <a:rPr lang="fi-FI" dirty="0"/>
              <a:t>·         eniten tehtyjä teknisiä pisteitä</a:t>
            </a:r>
          </a:p>
          <a:p>
            <a:r>
              <a:rPr lang="fi-FI" dirty="0"/>
              <a:t>·         vähiten annettuja  teknisiä pisteitä</a:t>
            </a:r>
          </a:p>
          <a:p>
            <a:endParaRPr lang="fi-FI" dirty="0"/>
          </a:p>
          <a:p>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6</a:t>
            </a:fld>
            <a:endParaRPr lang="fi-FI"/>
          </a:p>
        </p:txBody>
      </p:sp>
    </p:spTree>
    <p:extLst>
      <p:ext uri="{BB962C8B-B14F-4D97-AF65-F5344CB8AC3E}">
        <p14:creationId xmlns:p14="http://schemas.microsoft.com/office/powerpoint/2010/main" val="53019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A/B lohkovaiheen järjestys</a:t>
            </a:r>
          </a:p>
        </p:txBody>
      </p:sp>
      <p:sp>
        <p:nvSpPr>
          <p:cNvPr id="3" name="Sisällön paikkamerkki 2"/>
          <p:cNvSpPr>
            <a:spLocks noGrp="1"/>
          </p:cNvSpPr>
          <p:nvPr>
            <p:ph idx="1"/>
          </p:nvPr>
        </p:nvSpPr>
        <p:spPr/>
        <p:txBody>
          <a:bodyPr>
            <a:normAutofit fontScale="85000" lnSpcReduction="10000"/>
          </a:bodyPr>
          <a:lstStyle/>
          <a:p>
            <a:r>
              <a:rPr lang="fi-FI" dirty="0" err="1"/>
              <a:t>-jos</a:t>
            </a:r>
            <a:r>
              <a:rPr lang="fi-FI" dirty="0"/>
              <a:t> lohkon järjestys ei selviä näilläkään perusteilla, niin sitten suoritetaan vertailu kaikkien painijoiden käymien ottelujen perusteella edellä mainittujen kohtien mukaisessa järjestyksessä (HUOM! mikäli voitettujen otteluiden määrä on eri, paras on eniten voittoja saavuttanut painija) </a:t>
            </a:r>
          </a:p>
          <a:p>
            <a:r>
              <a:rPr lang="fi-FI" dirty="0"/>
              <a:t>- mikäli lohkon järjestys ei löydy vieläkään, niin heikoin painija on punnituksessa raskain. Jos tilanne ei ratkea painonkaan perusteella, niin lohkon heikoin on suurimman arpanumeron omaava painija</a:t>
            </a:r>
            <a:r>
              <a:rPr lang="fi-FI" dirty="0" smtClean="0"/>
              <a:t>.</a:t>
            </a:r>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7</a:t>
            </a:fld>
            <a:endParaRPr lang="fi-FI"/>
          </a:p>
        </p:txBody>
      </p:sp>
    </p:spTree>
    <p:extLst>
      <p:ext uri="{BB962C8B-B14F-4D97-AF65-F5344CB8AC3E}">
        <p14:creationId xmlns:p14="http://schemas.microsoft.com/office/powerpoint/2010/main" val="256082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A/B lohkovaiheen järjestys</a:t>
            </a:r>
          </a:p>
        </p:txBody>
      </p:sp>
      <p:sp>
        <p:nvSpPr>
          <p:cNvPr id="3" name="Sisällön paikkamerkki 2"/>
          <p:cNvSpPr>
            <a:spLocks noGrp="1"/>
          </p:cNvSpPr>
          <p:nvPr>
            <p:ph idx="1"/>
          </p:nvPr>
        </p:nvSpPr>
        <p:spPr/>
        <p:txBody>
          <a:bodyPr/>
          <a:lstStyle/>
          <a:p>
            <a:r>
              <a:rPr lang="fi-FI" dirty="0"/>
              <a:t>- aina kun edellä olevassa vertailussa löytyy yksi painija, jonka sijoitus voidaan määrittää niin kahden jäljelle jäävän painijan keskinäinen ottelu ratkaisee heidän järjestyksen. </a:t>
            </a:r>
          </a:p>
          <a:p>
            <a:endParaRPr lang="fi-FI" dirty="0"/>
          </a:p>
          <a:p>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8</a:t>
            </a:fld>
            <a:endParaRPr lang="fi-FI"/>
          </a:p>
        </p:txBody>
      </p:sp>
    </p:spTree>
    <p:extLst>
      <p:ext uri="{BB962C8B-B14F-4D97-AF65-F5344CB8AC3E}">
        <p14:creationId xmlns:p14="http://schemas.microsoft.com/office/powerpoint/2010/main" val="2419145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A/B Palkintojärjestys</a:t>
            </a:r>
            <a:endParaRPr lang="fi-FI" dirty="0"/>
          </a:p>
        </p:txBody>
      </p:sp>
      <p:sp>
        <p:nvSpPr>
          <p:cNvPr id="3" name="Sisällön paikkamerkki 2"/>
          <p:cNvSpPr>
            <a:spLocks noGrp="1"/>
          </p:cNvSpPr>
          <p:nvPr>
            <p:ph idx="1"/>
          </p:nvPr>
        </p:nvSpPr>
        <p:spPr/>
        <p:txBody>
          <a:bodyPr>
            <a:normAutofit fontScale="92500"/>
          </a:bodyPr>
          <a:lstStyle/>
          <a:p>
            <a:r>
              <a:rPr lang="fi-FI" dirty="0" smtClean="0"/>
              <a:t>Lohkovaiheessa painijan tippuessa pelistä toisen kärsityn tappion jälkeen, hänen sijoituksensa tulosluettelossa määräytyy vertaamalla muiden samalla kierroksella tippuneiden painijoiden pisteitä keskenään (HUOM! Molemmat lohkot) seuraavassa järjestyksessä:</a:t>
            </a:r>
          </a:p>
          <a:p>
            <a:r>
              <a:rPr lang="fi-FI" dirty="0" smtClean="0"/>
              <a:t>- saavutetut otteluvoitot</a:t>
            </a:r>
          </a:p>
          <a:p>
            <a:r>
              <a:rPr lang="fi-FI" dirty="0" smtClean="0"/>
              <a:t>- saavutetut ottelupisteet</a:t>
            </a:r>
          </a:p>
          <a:p>
            <a:r>
              <a:rPr lang="fi-FI" dirty="0" smtClean="0"/>
              <a:t>- tehdyt suorituspisteet</a:t>
            </a:r>
            <a:endParaRPr lang="fi-FI" dirty="0"/>
          </a:p>
        </p:txBody>
      </p:sp>
      <p:sp>
        <p:nvSpPr>
          <p:cNvPr id="4" name="Alatunnisteen paikkamerkki 3"/>
          <p:cNvSpPr>
            <a:spLocks noGrp="1"/>
          </p:cNvSpPr>
          <p:nvPr>
            <p:ph type="ftr" sz="quarter" idx="11"/>
          </p:nvPr>
        </p:nvSpPr>
        <p:spPr/>
        <p:txBody>
          <a:bodyPr/>
          <a:lstStyle/>
          <a:p>
            <a:r>
              <a:rPr lang="fi-FI" smtClean="0"/>
              <a:t>Jari Erkkola / 25.7.2017</a:t>
            </a:r>
            <a:endParaRPr lang="fi-FI"/>
          </a:p>
        </p:txBody>
      </p:sp>
      <p:sp>
        <p:nvSpPr>
          <p:cNvPr id="5" name="Dian numeron paikkamerkki 4"/>
          <p:cNvSpPr>
            <a:spLocks noGrp="1"/>
          </p:cNvSpPr>
          <p:nvPr>
            <p:ph type="sldNum" sz="quarter" idx="12"/>
          </p:nvPr>
        </p:nvSpPr>
        <p:spPr/>
        <p:txBody>
          <a:bodyPr/>
          <a:lstStyle/>
          <a:p>
            <a:fld id="{CB8DAB87-8C6A-4BC4-83B5-1B0FC1D09A6B}" type="slidenum">
              <a:rPr lang="fi-FI" smtClean="0"/>
              <a:pPr/>
              <a:t>9</a:t>
            </a:fld>
            <a:endParaRPr lang="fi-FI"/>
          </a:p>
        </p:txBody>
      </p:sp>
    </p:spTree>
    <p:extLst>
      <p:ext uri="{BB962C8B-B14F-4D97-AF65-F5344CB8AC3E}">
        <p14:creationId xmlns:p14="http://schemas.microsoft.com/office/powerpoint/2010/main" val="326455223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914</Words>
  <Application>Microsoft Office PowerPoint</Application>
  <PresentationFormat>Näytössä katseltava diaesitys (4:3)</PresentationFormat>
  <Paragraphs>108</Paragraphs>
  <Slides>16</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16</vt:i4>
      </vt:variant>
    </vt:vector>
  </HeadingPairs>
  <TitlesOfParts>
    <vt:vector size="19" baseType="lpstr">
      <vt:lpstr>Arial</vt:lpstr>
      <vt:lpstr>Calibri</vt:lpstr>
      <vt:lpstr>Office-teema</vt:lpstr>
      <vt:lpstr>A/B Lohkojärjestelmä</vt:lpstr>
      <vt:lpstr>A/B lohkovaihe</vt:lpstr>
      <vt:lpstr>Tulee otteluita kahden tappion jälkeen</vt:lpstr>
      <vt:lpstr>A/B lohkovaihe</vt:lpstr>
      <vt:lpstr>A/B lohkovaiheen järjestys</vt:lpstr>
      <vt:lpstr>A/B lohkovaiheen järjestys</vt:lpstr>
      <vt:lpstr>A/B lohkovaiheen järjestys</vt:lpstr>
      <vt:lpstr>A/B lohkovaiheen järjestys</vt:lpstr>
      <vt:lpstr>A/B Palkintojärjestys</vt:lpstr>
      <vt:lpstr>A/B Palkintojärjestys</vt:lpstr>
      <vt:lpstr>A/B Palkintojärjestys</vt:lpstr>
      <vt:lpstr>Nordic sarjojen järjestys</vt:lpstr>
      <vt:lpstr>Ranking criteria for the Nordic tournament</vt:lpstr>
      <vt:lpstr>Nordic sarjojen järjestys</vt:lpstr>
      <vt:lpstr>Nordic sarjojen järjestys</vt:lpstr>
      <vt:lpstr>PowerPoint-esitys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Ottelujärjestäjä koulutus</dc:title>
  <dc:creator>M3</dc:creator>
  <cp:lastModifiedBy>Merja</cp:lastModifiedBy>
  <cp:revision>23</cp:revision>
  <dcterms:created xsi:type="dcterms:W3CDTF">2017-03-17T18:02:01Z</dcterms:created>
  <dcterms:modified xsi:type="dcterms:W3CDTF">2017-08-08T11:56:42Z</dcterms:modified>
</cp:coreProperties>
</file>