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handoutMasterIdLst>
    <p:handoutMasterId r:id="rId21"/>
  </p:handoutMasterIdLst>
  <p:sldIdLst>
    <p:sldId id="256" r:id="rId2"/>
    <p:sldId id="257" r:id="rId3"/>
    <p:sldId id="258" r:id="rId4"/>
    <p:sldId id="276" r:id="rId5"/>
    <p:sldId id="260" r:id="rId6"/>
    <p:sldId id="261" r:id="rId7"/>
    <p:sldId id="262" r:id="rId8"/>
    <p:sldId id="273" r:id="rId9"/>
    <p:sldId id="274" r:id="rId10"/>
    <p:sldId id="264" r:id="rId11"/>
    <p:sldId id="265" r:id="rId12"/>
    <p:sldId id="266" r:id="rId13"/>
    <p:sldId id="267" r:id="rId14"/>
    <p:sldId id="268" r:id="rId15"/>
    <p:sldId id="269" r:id="rId16"/>
    <p:sldId id="270" r:id="rId17"/>
    <p:sldId id="271" r:id="rId18"/>
    <p:sldId id="272" r:id="rId19"/>
    <p:sldId id="263" r:id="rId20"/>
  </p:sldIdLst>
  <p:sldSz cx="9144000" cy="6858000" type="screen4x3"/>
  <p:notesSz cx="6769100" cy="9906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912">
          <p15:clr>
            <a:srgbClr val="A4A3A4"/>
          </p15:clr>
        </p15:guide>
      </p15:sldGuideLst>
    </p:ext>
    <p:ext uri="{2D200454-40CA-4A62-9FC3-DE9A4176ACB9}">
      <p15:notesGuideLst xmlns:p15="http://schemas.microsoft.com/office/powerpoint/2012/main">
        <p15:guide id="1" orient="horz" pos="3120">
          <p15:clr>
            <a:srgbClr val="A4A3A4"/>
          </p15:clr>
        </p15:guide>
        <p15:guide id="2" pos="21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EBF7FF"/>
    <a:srgbClr val="FFFFCC"/>
    <a:srgbClr val="CCECFF"/>
    <a:srgbClr val="DEF7FA"/>
    <a:srgbClr val="99CCFF"/>
    <a:srgbClr val="CC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32" autoAdjust="0"/>
    <p:restoredTop sz="94624" autoAdjust="0"/>
  </p:normalViewPr>
  <p:slideViewPr>
    <p:cSldViewPr>
      <p:cViewPr varScale="1">
        <p:scale>
          <a:sx n="108" d="100"/>
          <a:sy n="108" d="100"/>
        </p:scale>
        <p:origin x="1362" y="78"/>
      </p:cViewPr>
      <p:guideLst>
        <p:guide orient="horz" pos="864"/>
        <p:guide pos="91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902" y="-84"/>
      </p:cViewPr>
      <p:guideLst>
        <p:guide orient="horz" pos="3120"/>
        <p:guide pos="2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1026"/>
          <p:cNvSpPr>
            <a:spLocks noGrp="1" noChangeArrowheads="1"/>
          </p:cNvSpPr>
          <p:nvPr>
            <p:ph type="hdr" sz="quarter"/>
          </p:nvPr>
        </p:nvSpPr>
        <p:spPr bwMode="auto">
          <a:xfrm>
            <a:off x="0" y="0"/>
            <a:ext cx="29337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t" anchorCtr="0" compatLnSpc="1">
            <a:prstTxWarp prst="textNoShape">
              <a:avLst/>
            </a:prstTxWarp>
          </a:bodyPr>
          <a:lstStyle>
            <a:lvl1pPr defTabSz="923925">
              <a:defRPr sz="1200"/>
            </a:lvl1pPr>
          </a:lstStyle>
          <a:p>
            <a:endParaRPr lang="en-GB" altLang="fi-FI"/>
          </a:p>
        </p:txBody>
      </p:sp>
      <p:sp>
        <p:nvSpPr>
          <p:cNvPr id="228355" name="Rectangle 1027"/>
          <p:cNvSpPr>
            <a:spLocks noGrp="1" noChangeArrowheads="1"/>
          </p:cNvSpPr>
          <p:nvPr>
            <p:ph type="dt" sz="quarter" idx="1"/>
          </p:nvPr>
        </p:nvSpPr>
        <p:spPr bwMode="auto">
          <a:xfrm>
            <a:off x="3835400" y="0"/>
            <a:ext cx="29337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t" anchorCtr="0" compatLnSpc="1">
            <a:prstTxWarp prst="textNoShape">
              <a:avLst/>
            </a:prstTxWarp>
          </a:bodyPr>
          <a:lstStyle>
            <a:lvl1pPr algn="r" defTabSz="923925">
              <a:defRPr sz="1200"/>
            </a:lvl1pPr>
          </a:lstStyle>
          <a:p>
            <a:endParaRPr lang="en-GB" altLang="fi-FI"/>
          </a:p>
        </p:txBody>
      </p:sp>
      <p:sp>
        <p:nvSpPr>
          <p:cNvPr id="228356" name="Rectangle 1028"/>
          <p:cNvSpPr>
            <a:spLocks noGrp="1" noChangeArrowheads="1"/>
          </p:cNvSpPr>
          <p:nvPr>
            <p:ph type="ftr" sz="quarter" idx="2"/>
          </p:nvPr>
        </p:nvSpPr>
        <p:spPr bwMode="auto">
          <a:xfrm>
            <a:off x="0" y="9410700"/>
            <a:ext cx="29337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b" anchorCtr="0" compatLnSpc="1">
            <a:prstTxWarp prst="textNoShape">
              <a:avLst/>
            </a:prstTxWarp>
          </a:bodyPr>
          <a:lstStyle>
            <a:lvl1pPr defTabSz="923925">
              <a:defRPr sz="1200"/>
            </a:lvl1pPr>
          </a:lstStyle>
          <a:p>
            <a:endParaRPr lang="en-GB" altLang="fi-FI"/>
          </a:p>
        </p:txBody>
      </p:sp>
      <p:sp>
        <p:nvSpPr>
          <p:cNvPr id="228357" name="Rectangle 1029"/>
          <p:cNvSpPr>
            <a:spLocks noGrp="1" noChangeArrowheads="1"/>
          </p:cNvSpPr>
          <p:nvPr>
            <p:ph type="sldNum" sz="quarter" idx="3"/>
          </p:nvPr>
        </p:nvSpPr>
        <p:spPr bwMode="auto">
          <a:xfrm>
            <a:off x="3835400" y="9410700"/>
            <a:ext cx="29337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b" anchorCtr="0" compatLnSpc="1">
            <a:prstTxWarp prst="textNoShape">
              <a:avLst/>
            </a:prstTxWarp>
          </a:bodyPr>
          <a:lstStyle>
            <a:lvl1pPr algn="r" defTabSz="923925">
              <a:defRPr sz="1200"/>
            </a:lvl1pPr>
          </a:lstStyle>
          <a:p>
            <a:fld id="{DE034980-4B78-44ED-AD37-CD1752CB3938}" type="slidenum">
              <a:rPr lang="en-GB" altLang="fi-FI"/>
              <a:pPr/>
              <a:t>‹#›</a:t>
            </a:fld>
            <a:endParaRPr lang="en-GB" altLang="fi-FI"/>
          </a:p>
        </p:txBody>
      </p:sp>
    </p:spTree>
    <p:extLst>
      <p:ext uri="{BB962C8B-B14F-4D97-AF65-F5344CB8AC3E}">
        <p14:creationId xmlns:p14="http://schemas.microsoft.com/office/powerpoint/2010/main" val="7672980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fi-FI"/>
              <a:t>Muokkaa perustyyl. napsautt.</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34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fi-FI"/>
              <a:t>Muokkaa perustyyl. napsautt.</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992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fi-FI"/>
              <a:t>Muokkaa perustyyl. napsautt.</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0353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fi-FI"/>
              <a:t>Muokkaa perustyyl. napsautt.</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60830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fi-FI"/>
              <a:t>Muokkaa perustyyl. napsautt.</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2042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fi-FI"/>
              <a:t>Muokkaa perustyyl. napsautt.</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097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fi-FI"/>
              <a:t>Muokkaa perustyyl. napsautt.</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3518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i-FI"/>
              <a:t>Muokkaa perustyyl. napsautt.</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5132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fi-FI"/>
              <a:t>Muokkaa perustyyl. napsautt.</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53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i-FI"/>
              <a:t>Muokkaa perustyyl. napsautt.</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335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fi-FI"/>
              <a:t>Muokkaa perustyyl. napsautt.</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132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i-FI"/>
              <a:t>Muokkaa perustyyl. napsautt.</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2006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i-FI"/>
              <a:t>Muokkaa perustyyl. napsautt.</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Content Placeholder 3"/>
          <p:cNvSpPr>
            <a:spLocks noGrp="1"/>
          </p:cNvSpPr>
          <p:nvPr>
            <p:ph sz="quarter" idx="13"/>
          </p:nvPr>
        </p:nvSpPr>
        <p:spPr>
          <a:xfrm>
            <a:off x="685331" y="3051013"/>
            <a:ext cx="3829520" cy="274018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3" name="Content Placeholder 5"/>
          <p:cNvSpPr>
            <a:spLocks noGrp="1"/>
          </p:cNvSpPr>
          <p:nvPr>
            <p:ph sz="quarter" idx="14"/>
          </p:nvPr>
        </p:nvSpPr>
        <p:spPr>
          <a:xfrm>
            <a:off x="4629150" y="3051013"/>
            <a:ext cx="3829051" cy="274018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6705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790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10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fi-FI"/>
              <a:t>Muokkaa perustyyl. napsautt.</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20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fi-FI"/>
              <a:t>Muokkaa perustyyl. napsautt.</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smtClean="0"/>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677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1/30/2019</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4998412"/>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Text Box 10"/>
          <p:cNvSpPr txBox="1">
            <a:spLocks noChangeArrowheads="1"/>
          </p:cNvSpPr>
          <p:nvPr/>
        </p:nvSpPr>
        <p:spPr bwMode="auto">
          <a:xfrm>
            <a:off x="1704330" y="1259468"/>
            <a:ext cx="64807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i-FI" altLang="fi-FI" sz="3600" b="1" dirty="0">
                <a:solidFill>
                  <a:srgbClr val="3366CC"/>
                </a:solidFill>
                <a:latin typeface="Segoe UI Semilight" panose="020B0402040204020203" pitchFamily="34" charset="0"/>
                <a:cs typeface="Segoe UI Semilight" panose="020B0402040204020203" pitchFamily="34" charset="0"/>
              </a:rPr>
              <a:t>HUOMIONOSOITUSSÄÄNNÖT</a:t>
            </a:r>
            <a:r>
              <a:rPr lang="en-GB" altLang="fi-FI" sz="3600" b="1" dirty="0">
                <a:solidFill>
                  <a:srgbClr val="0000FF"/>
                </a:solidFill>
                <a:latin typeface="Segoe UI Semilight" panose="020B0402040204020203" pitchFamily="34" charset="0"/>
                <a:cs typeface="Segoe UI Semilight" panose="020B0402040204020203" pitchFamily="34" charset="0"/>
              </a:rPr>
              <a:t> </a:t>
            </a:r>
          </a:p>
        </p:txBody>
      </p:sp>
      <p:sp>
        <p:nvSpPr>
          <p:cNvPr id="2063" name="Rectangle 15"/>
          <p:cNvSpPr>
            <a:spLocks noChangeArrowheads="1"/>
          </p:cNvSpPr>
          <p:nvPr/>
        </p:nvSpPr>
        <p:spPr bwMode="auto">
          <a:xfrm>
            <a:off x="3309934" y="5733256"/>
            <a:ext cx="33562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fi-FI" sz="2800" b="1" dirty="0">
                <a:solidFill>
                  <a:srgbClr val="0066CC"/>
                </a:solidFill>
                <a:effectLst>
                  <a:outerShdw blurRad="38100" dist="38100" dir="2700000" algn="tl">
                    <a:srgbClr val="C0C0C0"/>
                  </a:outerShdw>
                </a:effectLst>
                <a:latin typeface="Segoe UI Semilight" panose="020B0402040204020203" pitchFamily="34" charset="0"/>
                <a:cs typeface="Segoe UI Semilight" panose="020B0402040204020203" pitchFamily="34" charset="0"/>
              </a:rPr>
              <a:t>Suomen Painiliitto </a:t>
            </a:r>
            <a:r>
              <a:rPr lang="en-GB" altLang="fi-FI" sz="2800" b="1" dirty="0" err="1">
                <a:solidFill>
                  <a:srgbClr val="0066CC"/>
                </a:solidFill>
                <a:effectLst>
                  <a:outerShdw blurRad="38100" dist="38100" dir="2700000" algn="tl">
                    <a:srgbClr val="C0C0C0"/>
                  </a:outerShdw>
                </a:effectLst>
                <a:latin typeface="Segoe UI Semilight" panose="020B0402040204020203" pitchFamily="34" charset="0"/>
                <a:cs typeface="Segoe UI Semilight" panose="020B0402040204020203" pitchFamily="34" charset="0"/>
              </a:rPr>
              <a:t>ry</a:t>
            </a:r>
            <a:br>
              <a:rPr lang="en-GB" altLang="fi-FI" sz="2800" b="1" dirty="0">
                <a:solidFill>
                  <a:srgbClr val="0066CC"/>
                </a:solidFill>
                <a:effectLst>
                  <a:outerShdw blurRad="38100" dist="38100" dir="2700000" algn="tl">
                    <a:srgbClr val="C0C0C0"/>
                  </a:outerShdw>
                </a:effectLst>
                <a:latin typeface="Segoe UI Semilight" panose="020B0402040204020203" pitchFamily="34" charset="0"/>
                <a:cs typeface="Segoe UI Semilight" panose="020B0402040204020203" pitchFamily="34" charset="0"/>
              </a:rPr>
            </a:br>
            <a:r>
              <a:rPr lang="en-GB" altLang="fi-FI" sz="2000" dirty="0" err="1">
                <a:solidFill>
                  <a:srgbClr val="0066CC"/>
                </a:solidFill>
                <a:effectLst>
                  <a:outerShdw blurRad="38100" dist="38100" dir="2700000" algn="tl">
                    <a:srgbClr val="C0C0C0"/>
                  </a:outerShdw>
                </a:effectLst>
                <a:latin typeface="Segoe UI Semilight" panose="020B0402040204020203" pitchFamily="34" charset="0"/>
                <a:cs typeface="Segoe UI Semilight" panose="020B0402040204020203" pitchFamily="34" charset="0"/>
              </a:rPr>
              <a:t>Valimotie</a:t>
            </a:r>
            <a:r>
              <a:rPr lang="en-GB" altLang="fi-FI" sz="2000" dirty="0">
                <a:solidFill>
                  <a:srgbClr val="0066CC"/>
                </a:solidFill>
                <a:effectLst>
                  <a:outerShdw blurRad="38100" dist="38100" dir="2700000" algn="tl">
                    <a:srgbClr val="C0C0C0"/>
                  </a:outerShdw>
                </a:effectLst>
                <a:latin typeface="Segoe UI Semilight" panose="020B0402040204020203" pitchFamily="34" charset="0"/>
                <a:cs typeface="Segoe UI Semilight" panose="020B0402040204020203" pitchFamily="34" charset="0"/>
              </a:rPr>
              <a:t> 10, 00380 Helsinki</a:t>
            </a:r>
          </a:p>
        </p:txBody>
      </p:sp>
      <p:pic>
        <p:nvPicPr>
          <p:cNvPr id="2" name="Kuva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2564904"/>
            <a:ext cx="1924379" cy="28803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 name="Kuva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2859393"/>
            <a:ext cx="1779677" cy="192026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8" name="Rectangle 8"/>
          <p:cNvSpPr>
            <a:spLocks noChangeArrowheads="1"/>
          </p:cNvSpPr>
          <p:nvPr/>
        </p:nvSpPr>
        <p:spPr bwMode="auto">
          <a:xfrm>
            <a:off x="1524000" y="3352800"/>
            <a:ext cx="4114800" cy="304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27687" name="Rectangle 7"/>
          <p:cNvSpPr>
            <a:spLocks noChangeArrowheads="1"/>
          </p:cNvSpPr>
          <p:nvPr/>
        </p:nvSpPr>
        <p:spPr bwMode="auto">
          <a:xfrm>
            <a:off x="1524000" y="2667000"/>
            <a:ext cx="5562600" cy="762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27686" name="Rectangle 6"/>
          <p:cNvSpPr>
            <a:spLocks noChangeArrowheads="1"/>
          </p:cNvSpPr>
          <p:nvPr/>
        </p:nvSpPr>
        <p:spPr bwMode="auto">
          <a:xfrm>
            <a:off x="1524000" y="2438400"/>
            <a:ext cx="6629400" cy="304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27683" name="Rectangle 3"/>
          <p:cNvSpPr>
            <a:spLocks noGrp="1" noChangeArrowheads="1"/>
          </p:cNvSpPr>
          <p:nvPr>
            <p:ph sz="quarter" idx="13"/>
          </p:nvPr>
        </p:nvSpPr>
        <p:spPr bwMode="auto">
          <a:xfrm>
            <a:off x="1447800" y="2286000"/>
            <a:ext cx="7010400" cy="19050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pPr>
              <a:buFont typeface="Wingdings" panose="05000000000000000000" pitchFamily="2" charset="2"/>
              <a:buNone/>
            </a:pPr>
            <a:r>
              <a:rPr lang="fi-FI" altLang="fi-FI" b="1" cap="none" dirty="0">
                <a:solidFill>
                  <a:srgbClr val="000000"/>
                </a:solidFill>
                <a:effectLst/>
                <a:latin typeface="Segoe UI Semilight" panose="020B0402040204020203" pitchFamily="34" charset="0"/>
                <a:cs typeface="Segoe UI Semilight" panose="020B0402040204020203" pitchFamily="34" charset="0"/>
              </a:rPr>
              <a:t>Pronssinen ansiomerkki </a:t>
            </a:r>
            <a:r>
              <a:rPr lang="fi-FI" altLang="fi-FI" cap="none" dirty="0">
                <a:solidFill>
                  <a:srgbClr val="000000"/>
                </a:solidFill>
                <a:effectLst/>
                <a:latin typeface="Segoe UI Semilight" panose="020B0402040204020203" pitchFamily="34" charset="0"/>
                <a:cs typeface="Segoe UI Semilight" panose="020B0402040204020203" pitchFamily="34" charset="0"/>
              </a:rPr>
              <a:t>voidaan myöntää suomalaiselle</a:t>
            </a:r>
          </a:p>
          <a:p>
            <a:pPr>
              <a:buFont typeface="Wingdings" panose="05000000000000000000" pitchFamily="2" charset="2"/>
              <a:buNone/>
            </a:pPr>
            <a:r>
              <a:rPr lang="fi-FI" altLang="fi-FI" cap="none" dirty="0">
                <a:solidFill>
                  <a:srgbClr val="000000"/>
                </a:solidFill>
                <a:effectLst/>
                <a:latin typeface="Segoe UI Semilight" panose="020B0402040204020203" pitchFamily="34" charset="0"/>
                <a:cs typeface="Segoe UI Semilight" panose="020B0402040204020203" pitchFamily="34" charset="0"/>
              </a:rPr>
              <a:t>henkilölle, joka on toiminut ansiokkaasti Suomen</a:t>
            </a:r>
          </a:p>
          <a:p>
            <a:pPr>
              <a:buFont typeface="Wingdings" panose="05000000000000000000" pitchFamily="2" charset="2"/>
              <a:buNone/>
            </a:pPr>
            <a:r>
              <a:rPr lang="fi-FI" altLang="fi-FI" cap="none" dirty="0">
                <a:solidFill>
                  <a:srgbClr val="000000"/>
                </a:solidFill>
                <a:effectLst/>
                <a:latin typeface="Segoe UI Semilight" panose="020B0402040204020203" pitchFamily="34" charset="0"/>
                <a:cs typeface="Segoe UI Semilight" panose="020B0402040204020203" pitchFamily="34" charset="0"/>
              </a:rPr>
              <a:t>painiurheilun hyväksi vähintään 5 v. kansainvälisellä, </a:t>
            </a:r>
          </a:p>
          <a:p>
            <a:pPr>
              <a:buFont typeface="Wingdings" panose="05000000000000000000" pitchFamily="2" charset="2"/>
              <a:buNone/>
            </a:pPr>
            <a:r>
              <a:rPr lang="fi-FI" altLang="fi-FI" cap="none" dirty="0">
                <a:solidFill>
                  <a:srgbClr val="000000"/>
                </a:solidFill>
                <a:effectLst/>
                <a:latin typeface="Segoe UI Semilight" panose="020B0402040204020203" pitchFamily="34" charset="0"/>
                <a:cs typeface="Segoe UI Semilight" panose="020B0402040204020203" pitchFamily="34" charset="0"/>
              </a:rPr>
              <a:t>valtakunnan tai alue- ja seuratasolla. </a:t>
            </a:r>
            <a:endParaRPr lang="en-GB" altLang="fi-FI" cap="none" dirty="0">
              <a:solidFill>
                <a:srgbClr val="000000"/>
              </a:solidFill>
              <a:effectLst/>
              <a:latin typeface="Segoe UI Semilight" panose="020B0402040204020203" pitchFamily="34" charset="0"/>
              <a:cs typeface="Segoe UI Semilight" panose="020B0402040204020203"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9" name="Rectangle 5"/>
          <p:cNvSpPr>
            <a:spLocks noChangeArrowheads="1"/>
          </p:cNvSpPr>
          <p:nvPr/>
        </p:nvSpPr>
        <p:spPr bwMode="auto">
          <a:xfrm>
            <a:off x="1524000" y="2438400"/>
            <a:ext cx="6172200" cy="1371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28707" name="Rectangle 3"/>
          <p:cNvSpPr>
            <a:spLocks noGrp="1" noChangeArrowheads="1"/>
          </p:cNvSpPr>
          <p:nvPr>
            <p:ph sz="quarter" idx="13"/>
          </p:nvPr>
        </p:nvSpPr>
        <p:spPr bwMode="auto">
          <a:xfrm>
            <a:off x="1447800" y="2362200"/>
            <a:ext cx="7010400" cy="20574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b="1" cap="none" dirty="0">
                <a:solidFill>
                  <a:srgbClr val="000000"/>
                </a:solidFill>
                <a:effectLst/>
                <a:latin typeface="Segoe UI Semilight" panose="020B0402040204020203" pitchFamily="34" charset="0"/>
                <a:cs typeface="Times New Roman" panose="02020603050405020304" pitchFamily="18" charset="0"/>
              </a:rPr>
              <a:t>Suomen Painiliiton hopeinen ansiomerkki kullatuin</a:t>
            </a:r>
          </a:p>
          <a:p>
            <a:pPr>
              <a:buFont typeface="Wingdings" panose="05000000000000000000" pitchFamily="2" charset="2"/>
              <a:buNone/>
            </a:pPr>
            <a:r>
              <a:rPr lang="fi-FI" altLang="fi-FI" sz="2000" b="1" cap="none" dirty="0">
                <a:solidFill>
                  <a:srgbClr val="000000"/>
                </a:solidFill>
                <a:effectLst/>
                <a:latin typeface="Segoe UI Semilight" panose="020B0402040204020203" pitchFamily="34" charset="0"/>
                <a:cs typeface="Times New Roman" panose="02020603050405020304" pitchFamily="18" charset="0"/>
              </a:rPr>
              <a:t>seppelein</a:t>
            </a:r>
            <a:r>
              <a:rPr lang="fi-FI" altLang="fi-FI" sz="2000" cap="none" dirty="0">
                <a:solidFill>
                  <a:srgbClr val="000000"/>
                </a:solidFill>
                <a:effectLst/>
                <a:latin typeface="Segoe UI Semilight" panose="020B0402040204020203" pitchFamily="34" charset="0"/>
                <a:cs typeface="Times New Roman" panose="02020603050405020304" pitchFamily="18" charset="0"/>
              </a:rPr>
              <a:t> tulee hallituksen päätöksellä myöntää ilman</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anomusta suomalaiselle painijalle, joka on saavuttanut</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aikuisten sarjassa olympia-, MM- tai EM-tason mitalin.</a:t>
            </a:r>
            <a:r>
              <a:rPr lang="en-GB" altLang="fi-FI" sz="2000" dirty="0">
                <a:solidFill>
                  <a:srgbClr val="000000"/>
                </a:solidFill>
                <a:effectLst/>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4" name="Rectangle 6"/>
          <p:cNvSpPr>
            <a:spLocks noChangeArrowheads="1"/>
          </p:cNvSpPr>
          <p:nvPr/>
        </p:nvSpPr>
        <p:spPr bwMode="auto">
          <a:xfrm>
            <a:off x="7239000" y="2895600"/>
            <a:ext cx="685800" cy="304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29733" name="Rectangle 5"/>
          <p:cNvSpPr>
            <a:spLocks noChangeArrowheads="1"/>
          </p:cNvSpPr>
          <p:nvPr/>
        </p:nvSpPr>
        <p:spPr bwMode="auto">
          <a:xfrm>
            <a:off x="1676400" y="2590800"/>
            <a:ext cx="5791200" cy="990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29731" name="Rectangle 3"/>
          <p:cNvSpPr>
            <a:spLocks noGrp="1" noChangeArrowheads="1"/>
          </p:cNvSpPr>
          <p:nvPr>
            <p:ph sz="quarter" idx="13"/>
          </p:nvPr>
        </p:nvSpPr>
        <p:spPr bwMode="auto">
          <a:xfrm>
            <a:off x="1447800" y="2514600"/>
            <a:ext cx="6629400" cy="21336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b="1" cap="none" dirty="0">
                <a:solidFill>
                  <a:srgbClr val="000000"/>
                </a:solidFill>
                <a:effectLst/>
                <a:latin typeface="Segoe UI Semilight" panose="020B0402040204020203" pitchFamily="34" charset="0"/>
                <a:cs typeface="Times New Roman" panose="02020603050405020304" pitchFamily="18" charset="0"/>
              </a:rPr>
              <a:t>Kultainen reliefi</a:t>
            </a:r>
            <a:r>
              <a:rPr lang="fi-FI" altLang="fi-FI" sz="2000" cap="none" dirty="0">
                <a:solidFill>
                  <a:srgbClr val="000000"/>
                </a:solidFill>
                <a:effectLst/>
                <a:latin typeface="Segoe UI Semilight" panose="020B0402040204020203" pitchFamily="34" charset="0"/>
                <a:cs typeface="Times New Roman" panose="02020603050405020304" pitchFamily="18" charset="0"/>
              </a:rPr>
              <a:t> voidaan myöntää Suomen ja liiton</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painitoimintaa merkittävästi tukeneelle suomalaiselle tai</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ulkomaalaiselle järjestölle, yhteisölle tai henkilölle.</a:t>
            </a:r>
            <a:r>
              <a:rPr lang="en-GB" altLang="fi-FI" sz="2000" cap="none" dirty="0">
                <a:solidFill>
                  <a:srgbClr val="000000"/>
                </a:solidFill>
                <a:effectLst/>
                <a:latin typeface="Segoe UI Semilight" panose="020B0402040204020203"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9" name="Rectangle 7"/>
          <p:cNvSpPr>
            <a:spLocks noChangeArrowheads="1"/>
          </p:cNvSpPr>
          <p:nvPr/>
        </p:nvSpPr>
        <p:spPr bwMode="auto">
          <a:xfrm>
            <a:off x="1524000" y="3810000"/>
            <a:ext cx="1371600" cy="533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0758" name="Rectangle 6"/>
          <p:cNvSpPr>
            <a:spLocks noChangeArrowheads="1"/>
          </p:cNvSpPr>
          <p:nvPr/>
        </p:nvSpPr>
        <p:spPr bwMode="auto">
          <a:xfrm>
            <a:off x="7315200" y="2971800"/>
            <a:ext cx="6858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0757" name="Rectangle 5"/>
          <p:cNvSpPr>
            <a:spLocks noChangeArrowheads="1"/>
          </p:cNvSpPr>
          <p:nvPr/>
        </p:nvSpPr>
        <p:spPr bwMode="auto">
          <a:xfrm>
            <a:off x="1524000" y="2590800"/>
            <a:ext cx="5867400" cy="1295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30755" name="Rectangle 3"/>
          <p:cNvSpPr>
            <a:spLocks noGrp="1" noChangeArrowheads="1"/>
          </p:cNvSpPr>
          <p:nvPr>
            <p:ph sz="quarter" idx="13"/>
          </p:nvPr>
        </p:nvSpPr>
        <p:spPr bwMode="auto">
          <a:xfrm>
            <a:off x="1447800" y="2514600"/>
            <a:ext cx="7010400" cy="24384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b="1" cap="none" dirty="0">
                <a:solidFill>
                  <a:srgbClr val="000000"/>
                </a:solidFill>
                <a:effectLst/>
                <a:latin typeface="Segoe UI Semilight" panose="020B0402040204020203" pitchFamily="34" charset="0"/>
                <a:cs typeface="Times New Roman" panose="02020603050405020304" pitchFamily="18" charset="0"/>
              </a:rPr>
              <a:t>Hopeinen reliefi</a:t>
            </a:r>
            <a:r>
              <a:rPr lang="fi-FI" altLang="fi-FI" sz="2000" cap="none" dirty="0">
                <a:solidFill>
                  <a:srgbClr val="000000"/>
                </a:solidFill>
                <a:effectLst/>
                <a:latin typeface="Segoe UI Semilight" panose="020B0402040204020203" pitchFamily="34" charset="0"/>
                <a:cs typeface="Times New Roman" panose="02020603050405020304" pitchFamily="18" charset="0"/>
              </a:rPr>
              <a:t> voidaan myöntää suomalaiselle tai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ulkomaalaiselle järjestölle, yhteisölle tai henkilölle, joka on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tehnyt merkittävää työtä Suomen painiurheilun ja yhteistyön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hyväksi tai suorittanut tuntuvan lahjoituksen Suomen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Painiliitolle.</a:t>
            </a:r>
            <a:r>
              <a:rPr lang="en-GB" altLang="fi-FI" sz="2000" cap="none" dirty="0">
                <a:solidFill>
                  <a:srgbClr val="000000"/>
                </a:solidFill>
                <a:effectLst/>
                <a:latin typeface="Segoe UI Semilight" panose="020B0402040204020203"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82" name="Rectangle 6"/>
          <p:cNvSpPr>
            <a:spLocks noChangeArrowheads="1"/>
          </p:cNvSpPr>
          <p:nvPr/>
        </p:nvSpPr>
        <p:spPr bwMode="auto">
          <a:xfrm>
            <a:off x="1600200" y="3505200"/>
            <a:ext cx="32766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1781" name="Rectangle 5"/>
          <p:cNvSpPr>
            <a:spLocks noChangeArrowheads="1"/>
          </p:cNvSpPr>
          <p:nvPr/>
        </p:nvSpPr>
        <p:spPr bwMode="auto">
          <a:xfrm>
            <a:off x="1676400" y="2286000"/>
            <a:ext cx="6477000" cy="1371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31779" name="Rectangle 3"/>
          <p:cNvSpPr>
            <a:spLocks noGrp="1" noChangeArrowheads="1"/>
          </p:cNvSpPr>
          <p:nvPr>
            <p:ph sz="quarter" idx="13"/>
          </p:nvPr>
        </p:nvSpPr>
        <p:spPr bwMode="auto">
          <a:xfrm>
            <a:off x="1447800" y="2209800"/>
            <a:ext cx="7010400" cy="25146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b="1" cap="none" dirty="0">
                <a:solidFill>
                  <a:srgbClr val="000000"/>
                </a:solidFill>
                <a:effectLst/>
                <a:latin typeface="Segoe UI Semilight" panose="020B0402040204020203" pitchFamily="34" charset="0"/>
                <a:cs typeface="Times New Roman" panose="02020603050405020304" pitchFamily="18" charset="0"/>
              </a:rPr>
              <a:t>Pronssinen reliefi</a:t>
            </a:r>
            <a:r>
              <a:rPr lang="fi-FI" altLang="fi-FI" sz="2000" cap="none" dirty="0">
                <a:solidFill>
                  <a:srgbClr val="000000"/>
                </a:solidFill>
                <a:effectLst/>
                <a:latin typeface="Segoe UI Semilight" panose="020B0402040204020203" pitchFamily="34" charset="0"/>
                <a:cs typeface="Times New Roman" panose="02020603050405020304" pitchFamily="18" charset="0"/>
              </a:rPr>
              <a:t> voidaan myöntää suomalaiselle tai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ulkomaalaiselle järjestölle, yhteisölle tai henkilölle, joka on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ansiokkaasti toiminut Suomen painiurheilun ja yhteistyön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hyväksi tai suorittanut merkittävän lahjoituksen liiton, alueen,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piirin tai jäsenseuran hyväksi.</a:t>
            </a:r>
            <a:r>
              <a:rPr lang="en-GB" altLang="fi-FI" sz="2000" cap="none" dirty="0">
                <a:solidFill>
                  <a:srgbClr val="000000"/>
                </a:solidFill>
                <a:effectLst/>
                <a:latin typeface="Segoe UI Semilight" panose="020B0402040204020203"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6" name="Rectangle 6"/>
          <p:cNvSpPr>
            <a:spLocks noChangeArrowheads="1"/>
          </p:cNvSpPr>
          <p:nvPr/>
        </p:nvSpPr>
        <p:spPr bwMode="auto">
          <a:xfrm>
            <a:off x="7543800" y="2590800"/>
            <a:ext cx="381000" cy="990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2805" name="Rectangle 5"/>
          <p:cNvSpPr>
            <a:spLocks noChangeArrowheads="1"/>
          </p:cNvSpPr>
          <p:nvPr/>
        </p:nvSpPr>
        <p:spPr bwMode="auto">
          <a:xfrm>
            <a:off x="1752600" y="2286000"/>
            <a:ext cx="5867400" cy="1828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32803" name="Rectangle 3"/>
          <p:cNvSpPr>
            <a:spLocks noGrp="1" noChangeArrowheads="1"/>
          </p:cNvSpPr>
          <p:nvPr>
            <p:ph sz="quarter" idx="13"/>
          </p:nvPr>
        </p:nvSpPr>
        <p:spPr bwMode="auto">
          <a:xfrm>
            <a:off x="1447800" y="2209800"/>
            <a:ext cx="7010400" cy="24384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b="1" cap="none" dirty="0">
                <a:solidFill>
                  <a:srgbClr val="000000"/>
                </a:solidFill>
                <a:effectLst/>
                <a:latin typeface="Segoe UI Semilight" panose="020B0402040204020203" pitchFamily="34" charset="0"/>
                <a:cs typeface="Times New Roman" panose="02020603050405020304" pitchFamily="18" charset="0"/>
              </a:rPr>
              <a:t>Suomen Painiliitto ry:n pöytäviiri </a:t>
            </a:r>
            <a:r>
              <a:rPr lang="fi-FI" altLang="fi-FI" sz="2000" cap="none" dirty="0">
                <a:solidFill>
                  <a:srgbClr val="000000"/>
                </a:solidFill>
                <a:effectLst/>
                <a:latin typeface="Segoe UI Semilight" panose="020B0402040204020203" pitchFamily="34" charset="0"/>
                <a:cs typeface="Times New Roman" panose="02020603050405020304" pitchFamily="18" charset="0"/>
              </a:rPr>
              <a:t>voidaan luovuttaa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suomalaiselle tai ulkomaalaiselle yhteisölle tai henkilölle,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joka on edistänyt Suomen painitoimintaa, edesauttanut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liittoa sen tarkoitusperien toteuttamisessa ja jota liitto haluaa </a:t>
            </a:r>
          </a:p>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Times New Roman" panose="02020603050405020304" pitchFamily="18" charset="0"/>
              </a:rPr>
              <a:t>juhlatilaisuuden tai merkkipäivän yhteydessä muistaa.</a:t>
            </a:r>
            <a:r>
              <a:rPr lang="en-GB" altLang="fi-FI" sz="2000" cap="none" dirty="0">
                <a:solidFill>
                  <a:srgbClr val="000000"/>
                </a:solidFill>
                <a:effectLst/>
                <a:latin typeface="Segoe UI Semilight" panose="020B0402040204020203"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35" name="Rectangle 11"/>
          <p:cNvSpPr>
            <a:spLocks noChangeArrowheads="1"/>
          </p:cNvSpPr>
          <p:nvPr/>
        </p:nvSpPr>
        <p:spPr bwMode="auto">
          <a:xfrm>
            <a:off x="6172200" y="3657600"/>
            <a:ext cx="1066800" cy="533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3834" name="Rectangle 10"/>
          <p:cNvSpPr>
            <a:spLocks noChangeArrowheads="1"/>
          </p:cNvSpPr>
          <p:nvPr/>
        </p:nvSpPr>
        <p:spPr bwMode="auto">
          <a:xfrm>
            <a:off x="1828800" y="3962400"/>
            <a:ext cx="12192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3833" name="Rectangle 9"/>
          <p:cNvSpPr>
            <a:spLocks noChangeArrowheads="1"/>
          </p:cNvSpPr>
          <p:nvPr/>
        </p:nvSpPr>
        <p:spPr bwMode="auto">
          <a:xfrm>
            <a:off x="1828800" y="3429000"/>
            <a:ext cx="4114800" cy="762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3832" name="Rectangle 8"/>
          <p:cNvSpPr>
            <a:spLocks noChangeArrowheads="1"/>
          </p:cNvSpPr>
          <p:nvPr/>
        </p:nvSpPr>
        <p:spPr bwMode="auto">
          <a:xfrm>
            <a:off x="6477000" y="2286000"/>
            <a:ext cx="7620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3830" name="Rectangle 6"/>
          <p:cNvSpPr>
            <a:spLocks noChangeArrowheads="1"/>
          </p:cNvSpPr>
          <p:nvPr/>
        </p:nvSpPr>
        <p:spPr bwMode="auto">
          <a:xfrm>
            <a:off x="1828800" y="2590800"/>
            <a:ext cx="2667000"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3829" name="Rectangle 5"/>
          <p:cNvSpPr>
            <a:spLocks noChangeArrowheads="1"/>
          </p:cNvSpPr>
          <p:nvPr/>
        </p:nvSpPr>
        <p:spPr bwMode="auto">
          <a:xfrm>
            <a:off x="1752600" y="2057400"/>
            <a:ext cx="48006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3826" name="Rectangle 2"/>
          <p:cNvSpPr>
            <a:spLocks noGrp="1" noChangeArrowheads="1"/>
          </p:cNvSpPr>
          <p:nvPr>
            <p:ph type="title"/>
          </p:nvPr>
        </p:nvSpPr>
        <p:spPr bwMode="auto">
          <a:xfrm>
            <a:off x="1371600" y="1039053"/>
            <a:ext cx="5867400" cy="79430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lgn="l"/>
            <a:r>
              <a:rPr lang="en-GB" altLang="fi-FI" sz="2400" b="1" cap="none" dirty="0" err="1">
                <a:solidFill>
                  <a:srgbClr val="0070C0"/>
                </a:solidFill>
                <a:latin typeface="Segoe UI Semilight" panose="020B0402040204020203" pitchFamily="34" charset="0"/>
                <a:cs typeface="Segoe UI Semilight" panose="020B0402040204020203" pitchFamily="34" charset="0"/>
              </a:rPr>
              <a:t>Anomis</a:t>
            </a:r>
            <a:r>
              <a:rPr lang="en-GB" altLang="fi-FI" sz="2400" b="1" cap="none" dirty="0">
                <a:solidFill>
                  <a:srgbClr val="0070C0"/>
                </a:solidFill>
                <a:latin typeface="Segoe UI Semilight" panose="020B0402040204020203" pitchFamily="34" charset="0"/>
                <a:cs typeface="Segoe UI Semilight" panose="020B0402040204020203" pitchFamily="34" charset="0"/>
              </a:rPr>
              <a:t>- </a:t>
            </a:r>
            <a:r>
              <a:rPr lang="en-GB" altLang="fi-FI" sz="2400" b="1" cap="none" dirty="0" err="1">
                <a:solidFill>
                  <a:srgbClr val="0070C0"/>
                </a:solidFill>
                <a:latin typeface="Segoe UI Semilight" panose="020B0402040204020203" pitchFamily="34" charset="0"/>
                <a:cs typeface="Segoe UI Semilight" panose="020B0402040204020203" pitchFamily="34" charset="0"/>
              </a:rPr>
              <a:t>ja</a:t>
            </a:r>
            <a:r>
              <a:rPr lang="en-GB" altLang="fi-FI" sz="2400" b="1" cap="none" dirty="0">
                <a:solidFill>
                  <a:srgbClr val="0070C0"/>
                </a:solidFill>
                <a:latin typeface="Segoe UI Semilight" panose="020B0402040204020203" pitchFamily="34" charset="0"/>
                <a:cs typeface="Segoe UI Semilight" panose="020B0402040204020203" pitchFamily="34" charset="0"/>
              </a:rPr>
              <a:t> </a:t>
            </a:r>
            <a:r>
              <a:rPr lang="en-GB" altLang="fi-FI" sz="2400" b="1" cap="none" dirty="0" err="1">
                <a:solidFill>
                  <a:srgbClr val="0070C0"/>
                </a:solidFill>
                <a:latin typeface="Segoe UI Semilight" panose="020B0402040204020203" pitchFamily="34" charset="0"/>
                <a:cs typeface="Segoe UI Semilight" panose="020B0402040204020203" pitchFamily="34" charset="0"/>
              </a:rPr>
              <a:t>myöntämismenettely</a:t>
            </a:r>
            <a:endParaRPr lang="en-GB" altLang="fi-FI" sz="2400" b="1" cap="none" dirty="0">
              <a:solidFill>
                <a:srgbClr val="0070C0"/>
              </a:solidFill>
              <a:latin typeface="Segoe UI Semilight" panose="020B0402040204020203" pitchFamily="34" charset="0"/>
              <a:cs typeface="Segoe UI Semilight" panose="020B0402040204020203" pitchFamily="34" charset="0"/>
            </a:endParaRPr>
          </a:p>
        </p:txBody>
      </p:sp>
      <p:sp useBgFill="1">
        <p:nvSpPr>
          <p:cNvPr id="333827" name="Rectangle 3"/>
          <p:cNvSpPr>
            <a:spLocks noGrp="1" noChangeArrowheads="1"/>
          </p:cNvSpPr>
          <p:nvPr>
            <p:ph sz="quarter" idx="13"/>
          </p:nvPr>
        </p:nvSpPr>
        <p:spPr bwMode="auto">
          <a:xfrm>
            <a:off x="1409700" y="1893404"/>
            <a:ext cx="6172200" cy="3528392"/>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r>
              <a:rPr lang="fi-FI" altLang="fi-FI" sz="2000" cap="none" dirty="0">
                <a:solidFill>
                  <a:srgbClr val="000000"/>
                </a:solidFill>
                <a:effectLst/>
                <a:latin typeface="Segoe UI Semilight" panose="020B0402040204020203" pitchFamily="34" charset="0"/>
                <a:cs typeface="Times New Roman" panose="02020603050405020304" pitchFamily="18" charset="0"/>
              </a:rPr>
              <a:t>Huomionosoitukset tulee anoa kirjallisesti vähintään neljä (4) kuukautta ennen suunniteltua luovuttamisajankohtaa. </a:t>
            </a:r>
          </a:p>
          <a:p>
            <a:r>
              <a:rPr lang="fi-FI" altLang="fi-FI" sz="2000" cap="none" dirty="0">
                <a:solidFill>
                  <a:srgbClr val="000000"/>
                </a:solidFill>
                <a:effectLst/>
                <a:latin typeface="Segoe UI Semilight" panose="020B0402040204020203" pitchFamily="34" charset="0"/>
                <a:cs typeface="Times New Roman" panose="02020603050405020304" pitchFamily="18" charset="0"/>
              </a:rPr>
              <a:t>Anomuksessa on tarkasti kirjattujen huomionosoitusperusteiden lisäksi käytävä ilmi tilaisuus, jossa anottu huomionosoitus halutaan luovuttaa</a:t>
            </a:r>
            <a:r>
              <a:rPr lang="fi-FI" altLang="fi-FI" sz="2000" dirty="0">
                <a:solidFill>
                  <a:srgbClr val="000000"/>
                </a:solidFill>
                <a:effectLst/>
                <a:cs typeface="Times New Roman" panose="02020603050405020304" pitchFamily="18" charset="0"/>
              </a:rPr>
              <a:t>. </a:t>
            </a:r>
            <a:endParaRPr lang="en-GB" altLang="fi-FI" sz="2000" dirty="0">
              <a:solidFill>
                <a:srgbClr val="000000"/>
              </a:solidFill>
              <a:effectLst/>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82" name="Rectangle 10"/>
          <p:cNvSpPr>
            <a:spLocks noChangeArrowheads="1"/>
          </p:cNvSpPr>
          <p:nvPr/>
        </p:nvSpPr>
        <p:spPr bwMode="auto">
          <a:xfrm>
            <a:off x="6781800" y="4191000"/>
            <a:ext cx="12192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5881" name="Rectangle 9"/>
          <p:cNvSpPr>
            <a:spLocks noChangeArrowheads="1"/>
          </p:cNvSpPr>
          <p:nvPr/>
        </p:nvSpPr>
        <p:spPr bwMode="auto">
          <a:xfrm>
            <a:off x="1905000" y="4114800"/>
            <a:ext cx="4572000" cy="1066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5880" name="Rectangle 8"/>
          <p:cNvSpPr>
            <a:spLocks noChangeArrowheads="1"/>
          </p:cNvSpPr>
          <p:nvPr/>
        </p:nvSpPr>
        <p:spPr bwMode="auto">
          <a:xfrm>
            <a:off x="1828800" y="3352800"/>
            <a:ext cx="1600200" cy="304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5879" name="Rectangle 7"/>
          <p:cNvSpPr>
            <a:spLocks noChangeArrowheads="1"/>
          </p:cNvSpPr>
          <p:nvPr/>
        </p:nvSpPr>
        <p:spPr bwMode="auto">
          <a:xfrm>
            <a:off x="1828800" y="3048000"/>
            <a:ext cx="58674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5878" name="Rectangle 6"/>
          <p:cNvSpPr>
            <a:spLocks noChangeArrowheads="1"/>
          </p:cNvSpPr>
          <p:nvPr/>
        </p:nvSpPr>
        <p:spPr bwMode="auto">
          <a:xfrm>
            <a:off x="6858000" y="2057400"/>
            <a:ext cx="914400" cy="304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5877" name="Rectangle 5"/>
          <p:cNvSpPr>
            <a:spLocks noChangeArrowheads="1"/>
          </p:cNvSpPr>
          <p:nvPr/>
        </p:nvSpPr>
        <p:spPr bwMode="auto">
          <a:xfrm>
            <a:off x="1752600" y="2057400"/>
            <a:ext cx="54102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35875" name="Rectangle 3"/>
          <p:cNvSpPr>
            <a:spLocks noGrp="1" noChangeArrowheads="1"/>
          </p:cNvSpPr>
          <p:nvPr>
            <p:ph sz="quarter" idx="13"/>
          </p:nvPr>
        </p:nvSpPr>
        <p:spPr bwMode="auto">
          <a:xfrm>
            <a:off x="1447800" y="1981200"/>
            <a:ext cx="7010400" cy="3464024"/>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r>
              <a:rPr lang="fi-FI" altLang="fi-FI" sz="2000" cap="none" dirty="0">
                <a:solidFill>
                  <a:srgbClr val="000000"/>
                </a:solidFill>
                <a:effectLst/>
                <a:latin typeface="Segoe UI Semilight" panose="020B0402040204020203" pitchFamily="34" charset="0"/>
                <a:cs typeface="Times New Roman" panose="02020603050405020304" pitchFamily="18" charset="0"/>
              </a:rPr>
              <a:t>Kaikki huomionosoitukset numeroidaan ja Painiliiton toimiston toimihenkilöt pitävät niistä luetteloa.</a:t>
            </a:r>
            <a:r>
              <a:rPr lang="en-GB" altLang="fi-FI" sz="2000" cap="none" dirty="0">
                <a:solidFill>
                  <a:srgbClr val="000000"/>
                </a:solidFill>
                <a:effectLst/>
                <a:latin typeface="Segoe UI Semilight" panose="020B0402040204020203" pitchFamily="34" charset="0"/>
              </a:rPr>
              <a:t> </a:t>
            </a:r>
            <a:endParaRPr lang="fi-FI" altLang="fi-FI" sz="2000" cap="none" dirty="0">
              <a:solidFill>
                <a:srgbClr val="000000"/>
              </a:solidFill>
              <a:effectLst/>
              <a:latin typeface="Segoe UI Semilight" panose="020B0402040204020203" pitchFamily="34" charset="0"/>
            </a:endParaRPr>
          </a:p>
          <a:p>
            <a:r>
              <a:rPr lang="fi-FI" altLang="fi-FI" sz="2000" cap="none" dirty="0">
                <a:solidFill>
                  <a:srgbClr val="000000"/>
                </a:solidFill>
                <a:effectLst/>
                <a:latin typeface="Segoe UI Semilight" panose="020B0402040204020203" pitchFamily="34" charset="0"/>
                <a:cs typeface="Times New Roman" panose="02020603050405020304" pitchFamily="18" charset="0"/>
              </a:rPr>
              <a:t>Huomionosoituksesta aiheutuneista kustannuksista vastaa anoja.</a:t>
            </a:r>
            <a:r>
              <a:rPr lang="en-GB" altLang="fi-FI" sz="2000" cap="none" dirty="0">
                <a:solidFill>
                  <a:srgbClr val="000000"/>
                </a:solidFill>
                <a:effectLst/>
                <a:latin typeface="Segoe UI Semilight" panose="020B0402040204020203" pitchFamily="34" charset="0"/>
              </a:rPr>
              <a:t> </a:t>
            </a:r>
            <a:endParaRPr lang="fi-FI" altLang="fi-FI" sz="2000" cap="none" dirty="0">
              <a:solidFill>
                <a:srgbClr val="000000"/>
              </a:solidFill>
              <a:effectLst/>
              <a:latin typeface="Segoe UI Semilight" panose="020B0402040204020203" pitchFamily="34" charset="0"/>
            </a:endParaRPr>
          </a:p>
          <a:p>
            <a:r>
              <a:rPr lang="fi-FI" altLang="fi-FI" sz="2000" cap="none" dirty="0">
                <a:solidFill>
                  <a:srgbClr val="000000"/>
                </a:solidFill>
                <a:effectLst/>
                <a:latin typeface="Segoe UI Semilight" panose="020B0402040204020203" pitchFamily="34" charset="0"/>
                <a:cs typeface="Times New Roman" panose="02020603050405020304" pitchFamily="18" charset="0"/>
              </a:rPr>
              <a:t>Huomionosoitusvaliokunnan esityksestä ja hallituksen toimesta myönnettyjen huomionosoitusten kustannuksista vastaa Suomen Painiliitto ry</a:t>
            </a:r>
            <a:r>
              <a:rPr lang="fi-FI" altLang="fi-FI" sz="2000" dirty="0">
                <a:solidFill>
                  <a:srgbClr val="000000"/>
                </a:solidFill>
                <a:effectLst/>
                <a:cs typeface="Times New Roman" panose="02020603050405020304" pitchFamily="18" charset="0"/>
              </a:rPr>
              <a:t>.</a:t>
            </a:r>
            <a:r>
              <a:rPr lang="en-GB" altLang="fi-FI" sz="2000" dirty="0">
                <a:solidFill>
                  <a:srgbClr val="000000"/>
                </a:solidFill>
                <a:effectLst/>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4" name="Rectangle 8"/>
          <p:cNvSpPr>
            <a:spLocks noChangeArrowheads="1"/>
          </p:cNvSpPr>
          <p:nvPr/>
        </p:nvSpPr>
        <p:spPr bwMode="auto">
          <a:xfrm>
            <a:off x="1828800" y="3810000"/>
            <a:ext cx="38100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6903" name="Rectangle 7"/>
          <p:cNvSpPr>
            <a:spLocks noChangeArrowheads="1"/>
          </p:cNvSpPr>
          <p:nvPr/>
        </p:nvSpPr>
        <p:spPr bwMode="auto">
          <a:xfrm>
            <a:off x="1828800" y="3200400"/>
            <a:ext cx="5867400" cy="685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6902" name="Rectangle 6"/>
          <p:cNvSpPr>
            <a:spLocks noChangeArrowheads="1"/>
          </p:cNvSpPr>
          <p:nvPr/>
        </p:nvSpPr>
        <p:spPr bwMode="auto">
          <a:xfrm>
            <a:off x="1752600" y="2514600"/>
            <a:ext cx="1295400" cy="304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36901" name="Rectangle 5"/>
          <p:cNvSpPr>
            <a:spLocks noChangeArrowheads="1"/>
          </p:cNvSpPr>
          <p:nvPr/>
        </p:nvSpPr>
        <p:spPr bwMode="auto">
          <a:xfrm>
            <a:off x="1752600" y="2286000"/>
            <a:ext cx="64008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36899" name="Rectangle 3"/>
          <p:cNvSpPr>
            <a:spLocks noGrp="1" noChangeArrowheads="1"/>
          </p:cNvSpPr>
          <p:nvPr>
            <p:ph sz="quarter" idx="13"/>
          </p:nvPr>
        </p:nvSpPr>
        <p:spPr bwMode="auto">
          <a:xfrm>
            <a:off x="1447800" y="2209800"/>
            <a:ext cx="7010400" cy="28956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r>
              <a:rPr lang="fi-FI" altLang="fi-FI" sz="2000" cap="none" dirty="0">
                <a:solidFill>
                  <a:srgbClr val="000000"/>
                </a:solidFill>
                <a:effectLst/>
                <a:latin typeface="Segoe UI Semilight" panose="020B0402040204020203" pitchFamily="34" charset="0"/>
                <a:cs typeface="Times New Roman" panose="02020603050405020304" pitchFamily="18" charset="0"/>
              </a:rPr>
              <a:t>Huomionosoitusta ei saa luovuttaa toiselle henkilölle tai yhteisölle.</a:t>
            </a:r>
            <a:r>
              <a:rPr lang="en-GB" altLang="fi-FI" sz="2000" cap="none" dirty="0">
                <a:solidFill>
                  <a:srgbClr val="000000"/>
                </a:solidFill>
                <a:effectLst/>
                <a:latin typeface="Segoe UI Semilight" panose="020B0402040204020203" pitchFamily="34" charset="0"/>
              </a:rPr>
              <a:t> </a:t>
            </a:r>
            <a:endParaRPr lang="fi-FI" altLang="fi-FI" sz="2000" cap="none" dirty="0">
              <a:solidFill>
                <a:srgbClr val="000000"/>
              </a:solidFill>
              <a:effectLst/>
              <a:latin typeface="Segoe UI Semilight" panose="020B0402040204020203" pitchFamily="34" charset="0"/>
            </a:endParaRPr>
          </a:p>
          <a:p>
            <a:r>
              <a:rPr lang="fi-FI" altLang="fi-FI" sz="2000" cap="none" dirty="0">
                <a:solidFill>
                  <a:srgbClr val="000000"/>
                </a:solidFill>
                <a:effectLst/>
                <a:latin typeface="Segoe UI Semilight" panose="020B0402040204020203" pitchFamily="34" charset="0"/>
                <a:cs typeface="Times New Roman" panose="02020603050405020304" pitchFamily="18" charset="0"/>
              </a:rPr>
              <a:t>Todistettavasti kadonneen huomionosoituksen tilalle voi asianomainen saada uuden suorittamalla kaikki hankintaan liittyvät kustannukset</a:t>
            </a:r>
            <a:r>
              <a:rPr lang="fi-FI" altLang="fi-FI" sz="2000" dirty="0">
                <a:solidFill>
                  <a:srgbClr val="000000"/>
                </a:solidFill>
                <a:effectLst/>
                <a:cs typeface="Times New Roman" panose="02020603050405020304" pitchFamily="18" charset="0"/>
              </a:rPr>
              <a:t>.</a:t>
            </a:r>
            <a:r>
              <a:rPr lang="en-GB" altLang="fi-FI" sz="2000" dirty="0">
                <a:solidFill>
                  <a:srgbClr val="000000"/>
                </a:solidFill>
                <a:effectLst/>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5" name="Rectangle 9"/>
          <p:cNvSpPr>
            <a:spLocks noChangeArrowheads="1"/>
          </p:cNvSpPr>
          <p:nvPr/>
        </p:nvSpPr>
        <p:spPr bwMode="auto">
          <a:xfrm>
            <a:off x="1828800" y="4038600"/>
            <a:ext cx="3505200"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latin typeface="Segoe UI Semilight" panose="020B0402040204020203" pitchFamily="34" charset="0"/>
              <a:cs typeface="Segoe UI Semilight" panose="020B0402040204020203" pitchFamily="34" charset="0"/>
            </a:endParaRPr>
          </a:p>
        </p:txBody>
      </p:sp>
      <p:sp>
        <p:nvSpPr>
          <p:cNvPr id="326664" name="Rectangle 8"/>
          <p:cNvSpPr>
            <a:spLocks noChangeArrowheads="1"/>
          </p:cNvSpPr>
          <p:nvPr/>
        </p:nvSpPr>
        <p:spPr bwMode="auto">
          <a:xfrm>
            <a:off x="1828800" y="3581400"/>
            <a:ext cx="4114800" cy="533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latin typeface="Segoe UI Semilight" panose="020B0402040204020203" pitchFamily="34" charset="0"/>
              <a:cs typeface="Segoe UI Semilight" panose="020B0402040204020203" pitchFamily="34" charset="0"/>
            </a:endParaRPr>
          </a:p>
        </p:txBody>
      </p:sp>
      <p:sp>
        <p:nvSpPr>
          <p:cNvPr id="326663" name="Rectangle 7"/>
          <p:cNvSpPr>
            <a:spLocks noChangeArrowheads="1"/>
          </p:cNvSpPr>
          <p:nvPr/>
        </p:nvSpPr>
        <p:spPr bwMode="auto">
          <a:xfrm>
            <a:off x="1905000" y="3429000"/>
            <a:ext cx="60198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latin typeface="Segoe UI Semilight" panose="020B0402040204020203" pitchFamily="34" charset="0"/>
              <a:cs typeface="Segoe UI Semilight" panose="020B0402040204020203" pitchFamily="34" charset="0"/>
            </a:endParaRPr>
          </a:p>
        </p:txBody>
      </p:sp>
      <p:sp>
        <p:nvSpPr>
          <p:cNvPr id="326662" name="Rectangle 6"/>
          <p:cNvSpPr>
            <a:spLocks noChangeArrowheads="1"/>
          </p:cNvSpPr>
          <p:nvPr/>
        </p:nvSpPr>
        <p:spPr bwMode="auto">
          <a:xfrm>
            <a:off x="1752600" y="2590800"/>
            <a:ext cx="2895600"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latin typeface="Segoe UI Semilight" panose="020B0402040204020203" pitchFamily="34" charset="0"/>
              <a:cs typeface="Segoe UI Semilight" panose="020B0402040204020203" pitchFamily="34" charset="0"/>
            </a:endParaRPr>
          </a:p>
        </p:txBody>
      </p:sp>
      <p:sp>
        <p:nvSpPr>
          <p:cNvPr id="326661" name="Rectangle 5"/>
          <p:cNvSpPr>
            <a:spLocks noChangeArrowheads="1"/>
          </p:cNvSpPr>
          <p:nvPr/>
        </p:nvSpPr>
        <p:spPr bwMode="auto">
          <a:xfrm>
            <a:off x="1752600" y="2057400"/>
            <a:ext cx="52578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latin typeface="Segoe UI Semilight" panose="020B0402040204020203" pitchFamily="34" charset="0"/>
              <a:cs typeface="Segoe UI Semilight" panose="020B0402040204020203" pitchFamily="34" charset="0"/>
            </a:endParaRPr>
          </a:p>
        </p:txBody>
      </p:sp>
      <p:sp useBgFill="1">
        <p:nvSpPr>
          <p:cNvPr id="326659" name="Rectangle 3"/>
          <p:cNvSpPr>
            <a:spLocks noGrp="1" noChangeArrowheads="1"/>
          </p:cNvSpPr>
          <p:nvPr>
            <p:ph sz="quarter" idx="13"/>
          </p:nvPr>
        </p:nvSpPr>
        <p:spPr bwMode="auto">
          <a:xfrm>
            <a:off x="1447800" y="1981200"/>
            <a:ext cx="6629400" cy="32766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fi-FI" altLang="fi-FI" sz="2000" cap="none" dirty="0">
                <a:solidFill>
                  <a:srgbClr val="000000"/>
                </a:solidFill>
                <a:effectLst/>
                <a:latin typeface="Segoe UI Semilight" panose="020B0402040204020203" pitchFamily="34" charset="0"/>
                <a:cs typeface="Segoe UI Semilight" panose="020B0402040204020203" pitchFamily="34" charset="0"/>
              </a:rPr>
              <a:t>Huomionosoitukset myöntää liiton hallitus huomionosoitusvaliokunnan esitykseen pohjautuen.</a:t>
            </a:r>
            <a:r>
              <a:rPr lang="en-GB" altLang="fi-FI" sz="2000" cap="none" dirty="0">
                <a:solidFill>
                  <a:srgbClr val="000000"/>
                </a:solidFill>
                <a:effectLst/>
                <a:latin typeface="Segoe UI Semilight" panose="020B0402040204020203" pitchFamily="34" charset="0"/>
                <a:cs typeface="Segoe UI Semilight" panose="020B0402040204020203" pitchFamily="34" charset="0"/>
              </a:rPr>
              <a:t> </a:t>
            </a:r>
            <a:endParaRPr lang="fi-FI" altLang="fi-FI" sz="2000" cap="none" dirty="0">
              <a:solidFill>
                <a:srgbClr val="000000"/>
              </a:solidFill>
              <a:effectLst/>
              <a:latin typeface="Segoe UI Semilight" panose="020B0402040204020203" pitchFamily="34" charset="0"/>
              <a:cs typeface="Segoe UI Semilight" panose="020B0402040204020203" pitchFamily="34" charset="0"/>
            </a:endParaRPr>
          </a:p>
          <a:p>
            <a:pPr>
              <a:buFont typeface="Wingdings" panose="05000000000000000000" pitchFamily="2" charset="2"/>
              <a:buNone/>
            </a:pPr>
            <a:endParaRPr lang="fi-FI" altLang="fi-FI" sz="2000" cap="none" dirty="0">
              <a:solidFill>
                <a:srgbClr val="000000"/>
              </a:solidFill>
              <a:effectLst/>
              <a:latin typeface="Segoe UI Semilight" panose="020B0402040204020203" pitchFamily="34" charset="0"/>
              <a:cs typeface="Segoe UI Semilight" panose="020B0402040204020203" pitchFamily="34" charset="0"/>
            </a:endParaRPr>
          </a:p>
          <a:p>
            <a:r>
              <a:rPr lang="fi-FI" altLang="fi-FI" sz="2000" cap="none" dirty="0">
                <a:solidFill>
                  <a:srgbClr val="000000"/>
                </a:solidFill>
                <a:effectLst/>
                <a:latin typeface="Segoe UI Semilight" panose="020B0402040204020203" pitchFamily="34" charset="0"/>
                <a:cs typeface="Segoe UI Semilight" panose="020B0402040204020203" pitchFamily="34" charset="0"/>
              </a:rPr>
              <a:t>Todella painavin perustein voi Suomen Painiliitto ry:n hallituksen kokous </a:t>
            </a:r>
            <a:r>
              <a:rPr lang="fi-FI" altLang="fi-FI" sz="2000" u="sng" cap="none" dirty="0">
                <a:solidFill>
                  <a:srgbClr val="000000"/>
                </a:solidFill>
                <a:effectLst/>
                <a:latin typeface="Segoe UI Semilight" panose="020B0402040204020203" pitchFamily="34" charset="0"/>
                <a:cs typeface="Segoe UI Semilight" panose="020B0402040204020203" pitchFamily="34" charset="0"/>
              </a:rPr>
              <a:t>yksimielisellä</a:t>
            </a:r>
            <a:r>
              <a:rPr lang="fi-FI" altLang="fi-FI" sz="2000" cap="none" dirty="0">
                <a:solidFill>
                  <a:srgbClr val="000000"/>
                </a:solidFill>
                <a:effectLst/>
                <a:latin typeface="Segoe UI Semilight" panose="020B0402040204020203" pitchFamily="34" charset="0"/>
                <a:cs typeface="Segoe UI Semilight" panose="020B0402040204020203" pitchFamily="34" charset="0"/>
              </a:rPr>
              <a:t> päätöksellään poiketa näistä huomionosoitussäännöistä</a:t>
            </a:r>
            <a:r>
              <a:rPr lang="fi-FI" altLang="fi-FI" sz="2000" dirty="0">
                <a:solidFill>
                  <a:srgbClr val="000000"/>
                </a:solidFill>
                <a:effectLst/>
                <a:latin typeface="Segoe UI Semilight" panose="020B0402040204020203" pitchFamily="34" charset="0"/>
                <a:cs typeface="Segoe UI Semilight" panose="020B0402040204020203" pitchFamily="34" charset="0"/>
              </a:rPr>
              <a:t>.</a:t>
            </a:r>
            <a:r>
              <a:rPr lang="en-GB" altLang="fi-FI" sz="2000" dirty="0">
                <a:solidFill>
                  <a:srgbClr val="000000"/>
                </a:solidFill>
                <a:effectLst/>
                <a:latin typeface="Segoe UI Semilight" panose="020B0402040204020203" pitchFamily="34" charset="0"/>
                <a:cs typeface="Segoe UI Semilight" panose="020B0402040204020203"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9" name="Rectangle 5"/>
          <p:cNvSpPr>
            <a:spLocks noChangeArrowheads="1"/>
          </p:cNvSpPr>
          <p:nvPr/>
        </p:nvSpPr>
        <p:spPr bwMode="auto">
          <a:xfrm>
            <a:off x="1676400" y="2590800"/>
            <a:ext cx="5486400" cy="1981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18467" name="Rectangle 3"/>
          <p:cNvSpPr>
            <a:spLocks noGrp="1" noChangeArrowheads="1"/>
          </p:cNvSpPr>
          <p:nvPr>
            <p:ph sz="quarter" idx="13"/>
          </p:nvPr>
        </p:nvSpPr>
        <p:spPr bwMode="auto">
          <a:xfrm>
            <a:off x="1447800" y="2438400"/>
            <a:ext cx="7010400" cy="28194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Segoe UI Semilight" panose="020B0402040204020203" pitchFamily="34" charset="0"/>
              </a:rPr>
              <a:t>	Suomen Painiliitto ry:n ansiomerkkejä, reliefejä ja pöytäviirejä myönnetään liiton hallituksen päätöksellä yksityishenkilöille ja yhteisöille, jotka ovat merkittävästi edistäneet suomalaisen painiurheilun, liiton, alueiden, piirien ja jäsenseurojen painitoimintaa tai muuten ansiokkaasti toimineet Suomen painiurheilun hyväksi.</a:t>
            </a:r>
            <a:r>
              <a:rPr lang="en-GB" altLang="fi-FI" sz="2000" cap="none" dirty="0">
                <a:solidFill>
                  <a:srgbClr val="000000"/>
                </a:solidFill>
                <a:effectLst/>
                <a:latin typeface="Segoe UI Semilight" panose="020B0402040204020203" pitchFamily="34" charset="0"/>
                <a:cs typeface="Segoe UI Semilight" panose="020B0402040204020203"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6" name="Rectangle 8"/>
          <p:cNvSpPr>
            <a:spLocks noChangeArrowheads="1"/>
          </p:cNvSpPr>
          <p:nvPr/>
        </p:nvSpPr>
        <p:spPr bwMode="auto">
          <a:xfrm>
            <a:off x="2057400" y="4572000"/>
            <a:ext cx="4343400" cy="304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19495" name="Rectangle 7"/>
          <p:cNvSpPr>
            <a:spLocks noChangeArrowheads="1"/>
          </p:cNvSpPr>
          <p:nvPr/>
        </p:nvSpPr>
        <p:spPr bwMode="auto">
          <a:xfrm>
            <a:off x="1905000" y="3581400"/>
            <a:ext cx="27432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19494" name="Rectangle 6"/>
          <p:cNvSpPr>
            <a:spLocks noChangeArrowheads="1"/>
          </p:cNvSpPr>
          <p:nvPr/>
        </p:nvSpPr>
        <p:spPr bwMode="auto">
          <a:xfrm>
            <a:off x="1828800" y="2819400"/>
            <a:ext cx="25908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19493" name="Rectangle 5"/>
          <p:cNvSpPr>
            <a:spLocks noChangeArrowheads="1"/>
          </p:cNvSpPr>
          <p:nvPr/>
        </p:nvSpPr>
        <p:spPr bwMode="auto">
          <a:xfrm>
            <a:off x="1752600" y="2057400"/>
            <a:ext cx="26670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19490" name="Rectangle 2"/>
          <p:cNvSpPr>
            <a:spLocks noGrp="1" noChangeArrowheads="1"/>
          </p:cNvSpPr>
          <p:nvPr>
            <p:ph type="title"/>
          </p:nvPr>
        </p:nvSpPr>
        <p:spPr bwMode="auto">
          <a:xfrm>
            <a:off x="1447800" y="1185088"/>
            <a:ext cx="7010400" cy="67782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lgn="l"/>
            <a:r>
              <a:rPr lang="fi-FI" altLang="fi-FI" sz="2400" b="1" cap="none" dirty="0">
                <a:solidFill>
                  <a:srgbClr val="3366CC"/>
                </a:solidFill>
                <a:effectLst/>
                <a:latin typeface="Segoe UI Semilight" panose="020B0402040204020203" pitchFamily="34" charset="0"/>
                <a:cs typeface="Segoe UI Semilight" panose="020B0402040204020203" pitchFamily="34" charset="0"/>
              </a:rPr>
              <a:t>Ansiomerkit</a:t>
            </a:r>
            <a:r>
              <a:rPr lang="fi-FI" altLang="fi-FI" b="1" dirty="0">
                <a:cs typeface="Times New Roman" panose="02020603050405020304" pitchFamily="18" charset="0"/>
              </a:rPr>
              <a:t>	</a:t>
            </a:r>
            <a:r>
              <a:rPr lang="en-GB" altLang="fi-FI" dirty="0"/>
              <a:t> </a:t>
            </a:r>
          </a:p>
        </p:txBody>
      </p:sp>
      <p:sp useBgFill="1">
        <p:nvSpPr>
          <p:cNvPr id="319491" name="Rectangle 3"/>
          <p:cNvSpPr>
            <a:spLocks noGrp="1" noChangeArrowheads="1"/>
          </p:cNvSpPr>
          <p:nvPr>
            <p:ph sz="quarter" idx="13"/>
          </p:nvPr>
        </p:nvSpPr>
        <p:spPr bwMode="auto">
          <a:xfrm>
            <a:off x="1447800" y="1981200"/>
            <a:ext cx="7010400" cy="32480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r>
              <a:rPr lang="fi-FI" altLang="fi-FI" sz="2000" cap="none" dirty="0">
                <a:solidFill>
                  <a:srgbClr val="000000"/>
                </a:solidFill>
                <a:effectLst/>
                <a:latin typeface="Segoe UI Semilight" panose="020B0402040204020203" pitchFamily="34" charset="0"/>
                <a:cs typeface="Arial" panose="020B0604020202020204" pitchFamily="34" charset="0"/>
              </a:rPr>
              <a:t>Kultainen ansiomerkki</a:t>
            </a:r>
          </a:p>
          <a:p>
            <a:r>
              <a:rPr lang="fi-FI" altLang="fi-FI" sz="2000" cap="none" dirty="0">
                <a:solidFill>
                  <a:srgbClr val="000000"/>
                </a:solidFill>
                <a:effectLst/>
                <a:latin typeface="Segoe UI Semilight" panose="020B0402040204020203" pitchFamily="34" charset="0"/>
                <a:cs typeface="Arial" panose="020B0604020202020204" pitchFamily="34" charset="0"/>
              </a:rPr>
              <a:t>Hopeinen ansiomerkki</a:t>
            </a:r>
          </a:p>
          <a:p>
            <a:r>
              <a:rPr lang="fi-FI" altLang="fi-FI" sz="2000" cap="none" dirty="0">
                <a:solidFill>
                  <a:srgbClr val="000000"/>
                </a:solidFill>
                <a:effectLst/>
                <a:latin typeface="Segoe UI Semilight" panose="020B0402040204020203" pitchFamily="34" charset="0"/>
                <a:cs typeface="Times New Roman" panose="02020603050405020304" pitchFamily="18" charset="0"/>
              </a:rPr>
              <a:t>Pronssinen ansiomerkki</a:t>
            </a:r>
            <a:r>
              <a:rPr lang="en-GB" altLang="fi-FI" sz="2000" cap="none" dirty="0">
                <a:solidFill>
                  <a:srgbClr val="000000"/>
                </a:solidFill>
                <a:effectLst/>
                <a:latin typeface="Segoe UI Semilight" panose="020B0402040204020203" pitchFamily="34" charset="0"/>
              </a:rPr>
              <a:t> </a:t>
            </a:r>
            <a:endParaRPr lang="fi-FI" altLang="fi-FI" sz="2000" cap="none" dirty="0">
              <a:solidFill>
                <a:srgbClr val="000000"/>
              </a:solidFill>
              <a:effectLst/>
              <a:latin typeface="Segoe UI Semilight" panose="020B0402040204020203" pitchFamily="34" charset="0"/>
            </a:endParaRPr>
          </a:p>
          <a:p>
            <a:r>
              <a:rPr lang="fi-FI" altLang="fi-FI" sz="2000" cap="none" dirty="0">
                <a:solidFill>
                  <a:srgbClr val="000000"/>
                </a:solidFill>
                <a:effectLst/>
                <a:latin typeface="Segoe UI Semilight" panose="020B0402040204020203" pitchFamily="34" charset="0"/>
                <a:cs typeface="Times New Roman" panose="02020603050405020304" pitchFamily="18" charset="0"/>
              </a:rPr>
              <a:t>Hopeinen ansiomerkki kullatuin seppelein</a:t>
            </a:r>
            <a:r>
              <a:rPr lang="en-GB" altLang="fi-FI" sz="2000" cap="none" dirty="0">
                <a:solidFill>
                  <a:srgbClr val="000000"/>
                </a:solidFill>
                <a:effectLst/>
                <a:latin typeface="Segoe UI Semilight" panose="020B0402040204020203" pitchFamily="34" charset="0"/>
              </a:rPr>
              <a:t> </a:t>
            </a:r>
          </a:p>
          <a:p>
            <a:r>
              <a:rPr lang="en-GB" altLang="fi-FI" sz="2000" cap="none" dirty="0" err="1">
                <a:solidFill>
                  <a:srgbClr val="000000"/>
                </a:solidFill>
                <a:effectLst/>
                <a:latin typeface="Segoe UI Semilight" panose="020B0402040204020203" pitchFamily="34" charset="0"/>
              </a:rPr>
              <a:t>Teräsmiesmerkki</a:t>
            </a:r>
            <a:endParaRPr lang="fi-FI" altLang="fi-FI" sz="2000" cap="none" dirty="0">
              <a:solidFill>
                <a:srgbClr val="000000"/>
              </a:solidFill>
              <a:effectLst/>
              <a:latin typeface="Segoe UI Semilight" panose="020B0402040204020203" pitchFamily="34" charset="0"/>
            </a:endParaRPr>
          </a:p>
          <a:p>
            <a:pPr>
              <a:buFont typeface="Wingdings" panose="05000000000000000000" pitchFamily="2" charset="2"/>
              <a:buNone/>
            </a:pPr>
            <a:endParaRPr lang="fi-FI" altLang="fi-FI" sz="2000" cap="none" dirty="0">
              <a:solidFill>
                <a:srgbClr val="000000"/>
              </a:solidFill>
              <a:effectLst/>
            </a:endParaRPr>
          </a:p>
          <a:p>
            <a:pPr>
              <a:buFont typeface="Wingdings" panose="05000000000000000000" pitchFamily="2" charset="2"/>
              <a:buNone/>
            </a:pPr>
            <a:endParaRPr lang="en-GB" altLang="fi-FI" sz="2800" cap="none" dirty="0">
              <a:solidFill>
                <a:srgbClr val="000000"/>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5" name="Rectangle 7"/>
          <p:cNvSpPr>
            <a:spLocks noChangeArrowheads="1"/>
          </p:cNvSpPr>
          <p:nvPr/>
        </p:nvSpPr>
        <p:spPr bwMode="auto">
          <a:xfrm>
            <a:off x="1905000" y="3581400"/>
            <a:ext cx="27432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19494" name="Rectangle 6"/>
          <p:cNvSpPr>
            <a:spLocks noChangeArrowheads="1"/>
          </p:cNvSpPr>
          <p:nvPr/>
        </p:nvSpPr>
        <p:spPr bwMode="auto">
          <a:xfrm>
            <a:off x="1828800" y="2819400"/>
            <a:ext cx="2590800" cy="228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19490" name="Rectangle 2"/>
          <p:cNvSpPr>
            <a:spLocks noGrp="1" noChangeArrowheads="1"/>
          </p:cNvSpPr>
          <p:nvPr>
            <p:ph type="title"/>
          </p:nvPr>
        </p:nvSpPr>
        <p:spPr bwMode="auto">
          <a:xfrm>
            <a:off x="1447800" y="1245108"/>
            <a:ext cx="7010400" cy="685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fi-FI" altLang="fi-FI" sz="2400" b="1" cap="none" dirty="0">
                <a:solidFill>
                  <a:srgbClr val="0070C0"/>
                </a:solidFill>
                <a:latin typeface="Segoe UI Semilight" panose="020B0402040204020203" pitchFamily="34" charset="0"/>
                <a:cs typeface="Segoe UI Semilight" panose="020B0402040204020203" pitchFamily="34" charset="0"/>
              </a:rPr>
              <a:t>Reliefit</a:t>
            </a:r>
            <a:r>
              <a:rPr lang="fi-FI" altLang="fi-FI" b="1" dirty="0">
                <a:cs typeface="Times New Roman" panose="02020603050405020304" pitchFamily="18" charset="0"/>
              </a:rPr>
              <a:t>	</a:t>
            </a:r>
            <a:r>
              <a:rPr lang="en-GB" altLang="fi-FI" dirty="0"/>
              <a:t> </a:t>
            </a:r>
          </a:p>
        </p:txBody>
      </p:sp>
      <p:sp useBgFill="1">
        <p:nvSpPr>
          <p:cNvPr id="319491" name="Rectangle 3"/>
          <p:cNvSpPr>
            <a:spLocks noGrp="1" noChangeArrowheads="1"/>
          </p:cNvSpPr>
          <p:nvPr>
            <p:ph sz="quarter" idx="13"/>
          </p:nvPr>
        </p:nvSpPr>
        <p:spPr bwMode="auto">
          <a:xfrm>
            <a:off x="1447800" y="2125216"/>
            <a:ext cx="7010400" cy="1951856"/>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r>
              <a:rPr lang="fi-FI" altLang="fi-FI" sz="2000" cap="none" dirty="0">
                <a:solidFill>
                  <a:srgbClr val="000000"/>
                </a:solidFill>
                <a:effectLst/>
                <a:latin typeface="Segoe UI Semilight" panose="020B0402040204020203" pitchFamily="34" charset="0"/>
                <a:cs typeface="Arial" panose="020B0604020202020204" pitchFamily="34" charset="0"/>
              </a:rPr>
              <a:t>Kultainen </a:t>
            </a:r>
            <a:r>
              <a:rPr lang="fi-FI" altLang="fi-FI" cap="none" dirty="0">
                <a:solidFill>
                  <a:srgbClr val="000000"/>
                </a:solidFill>
                <a:latin typeface="Segoe UI Semilight" panose="020B0402040204020203" pitchFamily="34" charset="0"/>
                <a:cs typeface="Arial" panose="020B0604020202020204" pitchFamily="34" charset="0"/>
              </a:rPr>
              <a:t>reliefi</a:t>
            </a:r>
            <a:endParaRPr lang="fi-FI" altLang="fi-FI" sz="2000" cap="none" dirty="0">
              <a:solidFill>
                <a:srgbClr val="000000"/>
              </a:solidFill>
              <a:effectLst/>
              <a:latin typeface="Segoe UI Semilight" panose="020B0402040204020203" pitchFamily="34" charset="0"/>
              <a:cs typeface="Arial" panose="020B0604020202020204" pitchFamily="34" charset="0"/>
            </a:endParaRPr>
          </a:p>
          <a:p>
            <a:r>
              <a:rPr lang="fi-FI" altLang="fi-FI" sz="2000" cap="none" dirty="0">
                <a:solidFill>
                  <a:srgbClr val="000000"/>
                </a:solidFill>
                <a:effectLst/>
                <a:latin typeface="Segoe UI Semilight" panose="020B0402040204020203" pitchFamily="34" charset="0"/>
                <a:cs typeface="Arial" panose="020B0604020202020204" pitchFamily="34" charset="0"/>
              </a:rPr>
              <a:t>Hopeinen reliefi</a:t>
            </a:r>
          </a:p>
          <a:p>
            <a:r>
              <a:rPr lang="fi-FI" altLang="fi-FI" sz="2000" cap="none" dirty="0">
                <a:solidFill>
                  <a:srgbClr val="000000"/>
                </a:solidFill>
                <a:effectLst/>
                <a:latin typeface="Segoe UI Semilight" panose="020B0402040204020203" pitchFamily="34" charset="0"/>
                <a:cs typeface="Times New Roman" panose="02020603050405020304" pitchFamily="18" charset="0"/>
              </a:rPr>
              <a:t>Pronssinen reliefi</a:t>
            </a:r>
            <a:r>
              <a:rPr lang="en-GB" altLang="fi-FI" sz="2000" cap="none" dirty="0">
                <a:solidFill>
                  <a:srgbClr val="000000"/>
                </a:solidFill>
                <a:effectLst/>
                <a:latin typeface="Segoe UI Semilight" panose="020B0402040204020203" pitchFamily="34" charset="0"/>
              </a:rPr>
              <a:t> </a:t>
            </a:r>
            <a:endParaRPr lang="fi-FI" altLang="fi-FI" sz="2000" cap="none" dirty="0">
              <a:solidFill>
                <a:srgbClr val="000000"/>
              </a:solidFill>
              <a:effectLst/>
              <a:latin typeface="Segoe UI Semilight" panose="020B0402040204020203" pitchFamily="34" charset="0"/>
            </a:endParaRPr>
          </a:p>
          <a:p>
            <a:pPr>
              <a:buFont typeface="Wingdings" panose="05000000000000000000" pitchFamily="2" charset="2"/>
              <a:buNone/>
            </a:pPr>
            <a:endParaRPr lang="fi-FI" altLang="fi-FI" sz="2000" cap="none" dirty="0">
              <a:solidFill>
                <a:srgbClr val="000000"/>
              </a:solidFill>
              <a:effectLst/>
            </a:endParaRPr>
          </a:p>
        </p:txBody>
      </p:sp>
      <p:sp>
        <p:nvSpPr>
          <p:cNvPr id="2" name="Tekstiruutu 1"/>
          <p:cNvSpPr txBox="1"/>
          <p:nvPr/>
        </p:nvSpPr>
        <p:spPr>
          <a:xfrm>
            <a:off x="1447800" y="4437112"/>
            <a:ext cx="3484240" cy="461665"/>
          </a:xfrm>
          <a:prstGeom prst="rect">
            <a:avLst/>
          </a:prstGeom>
          <a:noFill/>
        </p:spPr>
        <p:txBody>
          <a:bodyPr wrap="square" rtlCol="0">
            <a:spAutoFit/>
          </a:bodyPr>
          <a:lstStyle/>
          <a:p>
            <a:r>
              <a:rPr lang="fi-FI" sz="2400" b="1" dirty="0">
                <a:solidFill>
                  <a:srgbClr val="0070C0"/>
                </a:solidFill>
                <a:latin typeface="Segoe UI Semilight" panose="020B0402040204020203" pitchFamily="34" charset="0"/>
                <a:cs typeface="Segoe UI Semilight" panose="020B0402040204020203" pitchFamily="34" charset="0"/>
              </a:rPr>
              <a:t>Pöytäviirit</a:t>
            </a:r>
          </a:p>
        </p:txBody>
      </p:sp>
    </p:spTree>
    <p:extLst>
      <p:ext uri="{BB962C8B-B14F-4D97-AF65-F5344CB8AC3E}">
        <p14:creationId xmlns:p14="http://schemas.microsoft.com/office/powerpoint/2010/main" val="196975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3587" name="Rectangle 3"/>
          <p:cNvSpPr>
            <a:spLocks noGrp="1" noChangeArrowheads="1"/>
          </p:cNvSpPr>
          <p:nvPr>
            <p:ph sz="quarter" idx="13"/>
          </p:nvPr>
        </p:nvSpPr>
        <p:spPr bwMode="auto">
          <a:xfrm>
            <a:off x="1331640" y="2132856"/>
            <a:ext cx="6324600" cy="30480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b="1" dirty="0">
                <a:solidFill>
                  <a:srgbClr val="000000"/>
                </a:solidFill>
                <a:effectLst/>
                <a:cs typeface="Times New Roman" panose="02020603050405020304" pitchFamily="18" charset="0"/>
              </a:rPr>
              <a:t>	</a:t>
            </a:r>
            <a:r>
              <a:rPr lang="fi-FI" altLang="fi-FI" sz="2000" b="1" cap="none" dirty="0">
                <a:solidFill>
                  <a:srgbClr val="000000"/>
                </a:solidFill>
                <a:effectLst/>
                <a:latin typeface="Segoe UI Semilight" panose="020B0402040204020203" pitchFamily="34" charset="0"/>
                <a:cs typeface="Times New Roman" panose="02020603050405020304" pitchFamily="18" charset="0"/>
              </a:rPr>
              <a:t>Kultainen ansiomerkki </a:t>
            </a:r>
            <a:r>
              <a:rPr lang="fi-FI" altLang="fi-FI" sz="2000" cap="none" dirty="0">
                <a:solidFill>
                  <a:srgbClr val="000000"/>
                </a:solidFill>
                <a:effectLst/>
                <a:latin typeface="Segoe UI Semilight" panose="020B0402040204020203" pitchFamily="34" charset="0"/>
                <a:cs typeface="Times New Roman" panose="02020603050405020304" pitchFamily="18" charset="0"/>
              </a:rPr>
              <a:t>voidaan myöntää suomalaiselle henkilölle, joka on toiminut ansiokkaasti Suomen painiurheilun hyväksi vähintään 10 v. kansainvälisellä, 15 v. valtakunnan tai 20 vuotta alue- ja seuratasolla. Kultaisia ansiomerkkejä voidaan hallituksen päätöksellä myöntää korkeintaan viisi kappaletta </a:t>
            </a:r>
            <a:br>
              <a:rPr lang="fi-FI" altLang="fi-FI" sz="2000" cap="none" dirty="0">
                <a:solidFill>
                  <a:srgbClr val="000000"/>
                </a:solidFill>
                <a:effectLst/>
                <a:latin typeface="Segoe UI Semilight" panose="020B0402040204020203" pitchFamily="34" charset="0"/>
                <a:cs typeface="Times New Roman" panose="02020603050405020304" pitchFamily="18" charset="0"/>
              </a:rPr>
            </a:br>
            <a:r>
              <a:rPr lang="fi-FI" altLang="fi-FI" sz="2000" cap="none" dirty="0">
                <a:solidFill>
                  <a:srgbClr val="000000"/>
                </a:solidFill>
                <a:effectLst/>
                <a:latin typeface="Segoe UI Semilight" panose="020B0402040204020203" pitchFamily="34" charset="0"/>
                <a:cs typeface="Times New Roman" panose="02020603050405020304" pitchFamily="18" charset="0"/>
              </a:rPr>
              <a:t>(5 kpl) kalenterivuoden aikana</a:t>
            </a:r>
            <a:r>
              <a:rPr lang="fi-FI" altLang="fi-FI" sz="2000" dirty="0">
                <a:solidFill>
                  <a:srgbClr val="000000"/>
                </a:solidFill>
                <a:effectLst/>
                <a:latin typeface="Segoe UI Semilight" panose="020B0402040204020203" pitchFamily="34" charset="0"/>
                <a:cs typeface="Times New Roman" panose="02020603050405020304" pitchFamily="18" charset="0"/>
              </a:rPr>
              <a:t>.</a:t>
            </a:r>
            <a:r>
              <a:rPr lang="en-GB" altLang="fi-FI" sz="2000" dirty="0">
                <a:solidFill>
                  <a:srgbClr val="000000"/>
                </a:solidFill>
                <a:effectLst/>
                <a:latin typeface="Segoe UI Semilight" panose="020B0402040204020203"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5" name="Rectangle 7"/>
          <p:cNvSpPr>
            <a:spLocks noChangeArrowheads="1"/>
          </p:cNvSpPr>
          <p:nvPr/>
        </p:nvSpPr>
        <p:spPr bwMode="auto">
          <a:xfrm>
            <a:off x="1447800" y="4419600"/>
            <a:ext cx="31242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24611" name="Rectangle 3"/>
          <p:cNvSpPr>
            <a:spLocks noGrp="1" noChangeArrowheads="1"/>
          </p:cNvSpPr>
          <p:nvPr>
            <p:ph sz="quarter" idx="13"/>
          </p:nvPr>
        </p:nvSpPr>
        <p:spPr bwMode="auto">
          <a:xfrm>
            <a:off x="1447800" y="2132856"/>
            <a:ext cx="6705600" cy="30480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a:buFont typeface="Wingdings" panose="05000000000000000000" pitchFamily="2" charset="2"/>
              <a:buNone/>
            </a:pPr>
            <a:r>
              <a:rPr lang="fi-FI" altLang="fi-FI" sz="2000" cap="none" dirty="0">
                <a:solidFill>
                  <a:srgbClr val="000000"/>
                </a:solidFill>
                <a:effectLst/>
                <a:cs typeface="Times New Roman" panose="02020603050405020304" pitchFamily="18" charset="0"/>
              </a:rPr>
              <a:t>	</a:t>
            </a:r>
            <a:r>
              <a:rPr lang="fi-FI" altLang="fi-FI" sz="2000" cap="none" dirty="0">
                <a:solidFill>
                  <a:srgbClr val="000000"/>
                </a:solidFill>
                <a:effectLst/>
                <a:latin typeface="Segoe UI Semilight" panose="020B0402040204020203" pitchFamily="34" charset="0"/>
                <a:cs typeface="Times New Roman" panose="02020603050405020304" pitchFamily="18" charset="0"/>
              </a:rPr>
              <a:t>Kultaisen ansiomerkin saajilla on oikeus vapaaseen pääsyyn kaikkiin Suomen Painiliiton alaisten yhteisöjen toimeenpanemiin ja liiton omiin julkisiin kilpailuihin ja näytöksiin. Ansiomerkin luovuttamisen yhteydessä annetaan tämän asian vakuudeksi vapaakortti, millä oikeutus vapaaseen pääsyyn voidaan tapahtumien järjestysmiehille osoittaa.</a:t>
            </a:r>
            <a:r>
              <a:rPr lang="en-GB" altLang="fi-FI" sz="2000" cap="none" dirty="0">
                <a:solidFill>
                  <a:srgbClr val="000000"/>
                </a:solidFill>
                <a:effectLst/>
                <a:latin typeface="Segoe UI Semilight" panose="020B0402040204020203"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41" name="Rectangle 9"/>
          <p:cNvSpPr>
            <a:spLocks noChangeArrowheads="1"/>
          </p:cNvSpPr>
          <p:nvPr/>
        </p:nvSpPr>
        <p:spPr bwMode="auto">
          <a:xfrm>
            <a:off x="1524000" y="3733800"/>
            <a:ext cx="54864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25636" name="Rectangle 4"/>
          <p:cNvSpPr>
            <a:spLocks noGrp="1" noChangeArrowheads="1"/>
          </p:cNvSpPr>
          <p:nvPr>
            <p:ph sz="quarter" idx="13"/>
          </p:nvPr>
        </p:nvSpPr>
        <p:spPr bwMode="auto">
          <a:xfrm>
            <a:off x="1447800" y="2667000"/>
            <a:ext cx="6477000" cy="19050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algn="just">
              <a:buFont typeface="Wingdings" panose="05000000000000000000" pitchFamily="2" charset="2"/>
              <a:buNone/>
            </a:pPr>
            <a:r>
              <a:rPr lang="fi-FI" altLang="fi-FI" sz="2000" b="1" cap="none" dirty="0">
                <a:solidFill>
                  <a:srgbClr val="000000"/>
                </a:solidFill>
                <a:effectLst/>
                <a:latin typeface="Segoe UI Semilight" panose="020B0402040204020203" pitchFamily="34" charset="0"/>
                <a:cs typeface="Segoe UI Semilight" panose="020B0402040204020203" pitchFamily="34" charset="0"/>
              </a:rPr>
              <a:t>Hopeinen ansiomerkki </a:t>
            </a:r>
            <a:r>
              <a:rPr lang="fi-FI" altLang="fi-FI" sz="2000" cap="none" dirty="0">
                <a:solidFill>
                  <a:srgbClr val="000000"/>
                </a:solidFill>
                <a:effectLst/>
                <a:latin typeface="Segoe UI Semilight" panose="020B0402040204020203" pitchFamily="34" charset="0"/>
                <a:cs typeface="Segoe UI Semilight" panose="020B0402040204020203" pitchFamily="34" charset="0"/>
              </a:rPr>
              <a:t>voidaan myöntää suomalaiselle</a:t>
            </a:r>
          </a:p>
          <a:p>
            <a:pPr algn="just">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Segoe UI Semilight" panose="020B0402040204020203" pitchFamily="34" charset="0"/>
              </a:rPr>
              <a:t>henkilölle, joka on toiminut ansiokkaasti Suomen</a:t>
            </a:r>
          </a:p>
          <a:p>
            <a:pPr algn="just">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Segoe UI Semilight" panose="020B0402040204020203" pitchFamily="34" charset="0"/>
              </a:rPr>
              <a:t>painiurheilun hyväksi vähintään 4 v. kansainvälisellä, </a:t>
            </a:r>
          </a:p>
          <a:p>
            <a:pPr algn="just">
              <a:buFont typeface="Wingdings" panose="05000000000000000000" pitchFamily="2" charset="2"/>
              <a:buNone/>
            </a:pPr>
            <a:r>
              <a:rPr lang="fi-FI" altLang="fi-FI" sz="2000" cap="none" dirty="0">
                <a:solidFill>
                  <a:srgbClr val="000000"/>
                </a:solidFill>
                <a:effectLst/>
                <a:latin typeface="Segoe UI Semilight" panose="020B0402040204020203" pitchFamily="34" charset="0"/>
                <a:cs typeface="Segoe UI Semilight" panose="020B0402040204020203" pitchFamily="34" charset="0"/>
              </a:rPr>
              <a:t>7 v. valtakunnan tai 10 vuotta alue- ja seuratasolla.</a:t>
            </a:r>
            <a:r>
              <a:rPr lang="en-GB" altLang="fi-FI" sz="2000" cap="none" dirty="0">
                <a:solidFill>
                  <a:srgbClr val="000000"/>
                </a:solidFill>
                <a:effectLst/>
                <a:latin typeface="Segoe UI Semilight" panose="020B0402040204020203" pitchFamily="34" charset="0"/>
                <a:cs typeface="Segoe UI Semilight" panose="020B0402040204020203"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ChangeArrowheads="1"/>
          </p:cNvSpPr>
          <p:nvPr/>
        </p:nvSpPr>
        <p:spPr bwMode="auto">
          <a:xfrm>
            <a:off x="1524000" y="3733800"/>
            <a:ext cx="54864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39973" name="Rectangle 5"/>
          <p:cNvSpPr>
            <a:spLocks noGrp="1" noChangeArrowheads="1"/>
          </p:cNvSpPr>
          <p:nvPr>
            <p:ph sz="quarter" idx="13"/>
          </p:nvPr>
        </p:nvSpPr>
        <p:spPr bwMode="auto">
          <a:xfrm>
            <a:off x="1447800" y="2667000"/>
            <a:ext cx="6705600" cy="2562200"/>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pPr>
              <a:buFont typeface="Wingdings" panose="05000000000000000000" pitchFamily="2" charset="2"/>
              <a:buNone/>
            </a:pPr>
            <a:r>
              <a:rPr lang="fi-FI" altLang="fi-FI" b="1" cap="none" dirty="0">
                <a:solidFill>
                  <a:srgbClr val="000000"/>
                </a:solidFill>
                <a:effectLst/>
                <a:latin typeface="Segoe UI Semilight" panose="020B0402040204020203" pitchFamily="34" charset="0"/>
                <a:cs typeface="Segoe UI Semilight" panose="020B0402040204020203" pitchFamily="34" charset="0"/>
              </a:rPr>
              <a:t>Teräsmiesmerkki </a:t>
            </a:r>
            <a:r>
              <a:rPr lang="fi-FI" altLang="fi-FI" cap="none" dirty="0">
                <a:solidFill>
                  <a:srgbClr val="000000"/>
                </a:solidFill>
                <a:effectLst/>
                <a:latin typeface="Segoe UI Semilight" panose="020B0402040204020203" pitchFamily="34" charset="0"/>
                <a:cs typeface="Segoe UI Semilight" panose="020B0402040204020203" pitchFamily="34" charset="0"/>
              </a:rPr>
              <a:t>voidaan myöntää menestyneelle</a:t>
            </a:r>
          </a:p>
          <a:p>
            <a:pPr>
              <a:buFont typeface="Wingdings" panose="05000000000000000000" pitchFamily="2" charset="2"/>
              <a:buNone/>
            </a:pPr>
            <a:r>
              <a:rPr lang="fi-FI" altLang="fi-FI" cap="none" dirty="0">
                <a:solidFill>
                  <a:srgbClr val="000000"/>
                </a:solidFill>
                <a:effectLst/>
                <a:latin typeface="Segoe UI Semilight" panose="020B0402040204020203" pitchFamily="34" charset="0"/>
                <a:cs typeface="Segoe UI Semilight" panose="020B0402040204020203" pitchFamily="34" charset="0"/>
              </a:rPr>
              <a:t>suomalaiselle painijalle, joka on saanut menestysten</a:t>
            </a:r>
          </a:p>
          <a:p>
            <a:pPr>
              <a:buFont typeface="Wingdings" panose="05000000000000000000" pitchFamily="2" charset="2"/>
              <a:buNone/>
            </a:pPr>
            <a:r>
              <a:rPr lang="fi-FI" altLang="fi-FI" cap="none" dirty="0">
                <a:solidFill>
                  <a:srgbClr val="000000"/>
                </a:solidFill>
                <a:effectLst/>
                <a:latin typeface="Segoe UI Semilight" panose="020B0402040204020203" pitchFamily="34" charset="0"/>
                <a:cs typeface="Segoe UI Semilight" panose="020B0402040204020203" pitchFamily="34" charset="0"/>
              </a:rPr>
              <a:t>perusteella kokoon yhteensä 50 pistettä. </a:t>
            </a:r>
          </a:p>
          <a:p>
            <a:pPr>
              <a:buFont typeface="Wingdings" panose="05000000000000000000" pitchFamily="2" charset="2"/>
              <a:buNone/>
            </a:pPr>
            <a:r>
              <a:rPr lang="fi-FI" altLang="fi-FI" cap="none" dirty="0">
                <a:solidFill>
                  <a:srgbClr val="000000"/>
                </a:solidFill>
                <a:effectLst/>
                <a:latin typeface="Segoe UI Semilight" panose="020B0402040204020203" pitchFamily="34" charset="0"/>
                <a:cs typeface="Segoe UI Semilight" panose="020B0402040204020203" pitchFamily="34" charset="0"/>
              </a:rPr>
              <a:t>Pisteet lasketaan seuraavalla sivulla olevan taulukon</a:t>
            </a:r>
          </a:p>
          <a:p>
            <a:pPr>
              <a:buFont typeface="Wingdings" panose="05000000000000000000" pitchFamily="2" charset="2"/>
              <a:buNone/>
            </a:pPr>
            <a:r>
              <a:rPr lang="fi-FI" altLang="fi-FI" cap="none" dirty="0">
                <a:solidFill>
                  <a:srgbClr val="000000"/>
                </a:solidFill>
                <a:effectLst/>
                <a:latin typeface="Segoe UI Semilight" panose="020B0402040204020203" pitchFamily="34" charset="0"/>
                <a:cs typeface="Segoe UI Semilight" panose="020B0402040204020203" pitchFamily="34" charset="0"/>
              </a:rPr>
              <a:t>mukaan.</a:t>
            </a:r>
            <a:endParaRPr lang="en-GB" altLang="fi-FI" cap="none" dirty="0">
              <a:solidFill>
                <a:srgbClr val="000000"/>
              </a:solidFill>
              <a:effectLst/>
              <a:latin typeface="Segoe UI Semilight" panose="020B0402040204020203" pitchFamily="34" charset="0"/>
              <a:cs typeface="Segoe UI Semilight" panose="020B0402040204020203"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1524000" y="4200525"/>
            <a:ext cx="5486400" cy="381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42019" name="Rectangle 3"/>
          <p:cNvSpPr>
            <a:spLocks noChangeArrowheads="1"/>
          </p:cNvSpPr>
          <p:nvPr/>
        </p:nvSpPr>
        <p:spPr bwMode="auto">
          <a:xfrm>
            <a:off x="1600200" y="3133725"/>
            <a:ext cx="6324600" cy="1143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useBgFill="1">
        <p:nvSpPr>
          <p:cNvPr id="342021" name="Rectangle 5"/>
          <p:cNvSpPr>
            <a:spLocks noGrp="1" noChangeArrowheads="1"/>
          </p:cNvSpPr>
          <p:nvPr>
            <p:ph sz="quarter" idx="13"/>
          </p:nvPr>
        </p:nvSpPr>
        <p:spPr bwMode="auto">
          <a:xfrm>
            <a:off x="539750" y="1711325"/>
            <a:ext cx="8424863" cy="34464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85000" lnSpcReduction="20000"/>
          </a:bodyPr>
          <a:lstStyle/>
          <a:p>
            <a:pPr>
              <a:buFont typeface="Wingdings" panose="05000000000000000000" pitchFamily="2" charset="2"/>
              <a:buNone/>
            </a:pPr>
            <a:r>
              <a:rPr lang="en-GB" altLang="fi-FI" sz="1600" cap="none" dirty="0">
                <a:solidFill>
                  <a:srgbClr val="000000"/>
                </a:solidFill>
                <a:effectLst/>
                <a:latin typeface="Segoe UI Semilight" panose="020B0402040204020203" pitchFamily="34" charset="0"/>
              </a:rPr>
              <a:t>			</a:t>
            </a:r>
            <a:r>
              <a:rPr lang="en-GB" altLang="fi-FI" sz="1600" b="1" cap="none" dirty="0">
                <a:solidFill>
                  <a:srgbClr val="000000"/>
                </a:solidFill>
                <a:effectLst/>
                <a:latin typeface="Segoe UI Semilight" panose="020B0402040204020203" pitchFamily="34" charset="0"/>
              </a:rPr>
              <a:t>I	II	III	IV	V	VI	</a:t>
            </a:r>
            <a:r>
              <a:rPr lang="en-GB" altLang="fi-FI" sz="1600" b="1" cap="none" dirty="0" err="1">
                <a:solidFill>
                  <a:srgbClr val="000000"/>
                </a:solidFill>
                <a:effectLst/>
                <a:latin typeface="Segoe UI Semilight" panose="020B0402040204020203" pitchFamily="34" charset="0"/>
              </a:rPr>
              <a:t>osanotto</a:t>
            </a:r>
            <a:r>
              <a:rPr lang="en-GB" altLang="fi-FI" sz="1600" b="1" cap="none" dirty="0">
                <a:solidFill>
                  <a:srgbClr val="000000"/>
                </a:solidFill>
                <a:effectLst/>
                <a:latin typeface="Segoe UI Semilight" panose="020B0402040204020203" pitchFamily="34" charset="0"/>
              </a:rPr>
              <a:t>.</a:t>
            </a:r>
          </a:p>
          <a:p>
            <a:pPr>
              <a:buFont typeface="Wingdings" panose="05000000000000000000" pitchFamily="2" charset="2"/>
              <a:buNone/>
            </a:pPr>
            <a:r>
              <a:rPr lang="en-GB" altLang="fi-FI" sz="1600" cap="none" dirty="0" err="1">
                <a:solidFill>
                  <a:srgbClr val="000000"/>
                </a:solidFill>
                <a:effectLst/>
                <a:latin typeface="Segoe UI Semilight" panose="020B0402040204020203" pitchFamily="34" charset="0"/>
              </a:rPr>
              <a:t>Olympialaiset</a:t>
            </a:r>
            <a:r>
              <a:rPr lang="en-GB" altLang="fi-FI" sz="1600" cap="none" dirty="0">
                <a:solidFill>
                  <a:srgbClr val="000000"/>
                </a:solidFill>
                <a:effectLst/>
                <a:latin typeface="Segoe UI Semilight" panose="020B0402040204020203" pitchFamily="34" charset="0"/>
              </a:rPr>
              <a:t>	50	35	25	8	6	4	1</a:t>
            </a:r>
          </a:p>
          <a:p>
            <a:pPr>
              <a:buFont typeface="Wingdings" panose="05000000000000000000" pitchFamily="2" charset="2"/>
              <a:buNone/>
            </a:pPr>
            <a:r>
              <a:rPr lang="en-GB" altLang="fi-FI" sz="1600" cap="none" dirty="0">
                <a:solidFill>
                  <a:srgbClr val="000000"/>
                </a:solidFill>
                <a:effectLst/>
                <a:latin typeface="Segoe UI Semilight" panose="020B0402040204020203" pitchFamily="34" charset="0"/>
              </a:rPr>
              <a:t>MM-</a:t>
            </a:r>
            <a:r>
              <a:rPr lang="en-GB" altLang="fi-FI" sz="1600" cap="none" dirty="0" err="1">
                <a:solidFill>
                  <a:srgbClr val="000000"/>
                </a:solidFill>
                <a:effectLst/>
                <a:latin typeface="Segoe UI Semilight" panose="020B0402040204020203" pitchFamily="34" charset="0"/>
              </a:rPr>
              <a:t>kilpailut</a:t>
            </a:r>
            <a:r>
              <a:rPr lang="en-GB" altLang="fi-FI" sz="1600" cap="none" dirty="0">
                <a:solidFill>
                  <a:srgbClr val="000000"/>
                </a:solidFill>
                <a:effectLst/>
                <a:latin typeface="Segoe UI Semilight" panose="020B0402040204020203" pitchFamily="34" charset="0"/>
              </a:rPr>
              <a:t>	40	30	20	6	4	2	1</a:t>
            </a:r>
          </a:p>
          <a:p>
            <a:pPr>
              <a:buFont typeface="Wingdings" panose="05000000000000000000" pitchFamily="2" charset="2"/>
              <a:buNone/>
            </a:pPr>
            <a:r>
              <a:rPr lang="en-GB" altLang="fi-FI" sz="1600" cap="none" dirty="0">
                <a:solidFill>
                  <a:srgbClr val="000000"/>
                </a:solidFill>
                <a:effectLst/>
                <a:latin typeface="Segoe UI Semilight" panose="020B0402040204020203" pitchFamily="34" charset="0"/>
              </a:rPr>
              <a:t>EM-</a:t>
            </a:r>
            <a:r>
              <a:rPr lang="en-GB" altLang="fi-FI" sz="1600" cap="none" dirty="0" err="1">
                <a:solidFill>
                  <a:srgbClr val="000000"/>
                </a:solidFill>
                <a:effectLst/>
                <a:latin typeface="Segoe UI Semilight" panose="020B0402040204020203" pitchFamily="34" charset="0"/>
              </a:rPr>
              <a:t>kilpailut</a:t>
            </a:r>
            <a:r>
              <a:rPr lang="en-GB" altLang="fi-FI" sz="1600" cap="none" dirty="0">
                <a:solidFill>
                  <a:srgbClr val="000000"/>
                </a:solidFill>
                <a:effectLst/>
                <a:latin typeface="Segoe UI Semilight" panose="020B0402040204020203" pitchFamily="34" charset="0"/>
              </a:rPr>
              <a:t>		30	20	10	5	3	2	1</a:t>
            </a:r>
          </a:p>
          <a:p>
            <a:pPr>
              <a:buFont typeface="Wingdings" panose="05000000000000000000" pitchFamily="2" charset="2"/>
              <a:buNone/>
            </a:pPr>
            <a:r>
              <a:rPr lang="en-GB" altLang="fi-FI" sz="1600" cap="none" dirty="0">
                <a:solidFill>
                  <a:srgbClr val="000000"/>
                </a:solidFill>
                <a:effectLst/>
                <a:latin typeface="Segoe UI Semilight" panose="020B0402040204020203" pitchFamily="34" charset="0"/>
              </a:rPr>
              <a:t>PM-</a:t>
            </a:r>
            <a:r>
              <a:rPr lang="en-GB" altLang="fi-FI" sz="1600" cap="none" dirty="0" err="1">
                <a:solidFill>
                  <a:srgbClr val="000000"/>
                </a:solidFill>
                <a:effectLst/>
                <a:latin typeface="Segoe UI Semilight" panose="020B0402040204020203" pitchFamily="34" charset="0"/>
              </a:rPr>
              <a:t>kilpailut</a:t>
            </a:r>
            <a:r>
              <a:rPr lang="en-GB" altLang="fi-FI" sz="1600" cap="none" dirty="0">
                <a:solidFill>
                  <a:srgbClr val="000000"/>
                </a:solidFill>
                <a:effectLst/>
                <a:latin typeface="Segoe UI Semilight" panose="020B0402040204020203" pitchFamily="34" charset="0"/>
              </a:rPr>
              <a:t>		3	2	1</a:t>
            </a:r>
          </a:p>
          <a:p>
            <a:pPr>
              <a:buFont typeface="Wingdings" panose="05000000000000000000" pitchFamily="2" charset="2"/>
              <a:buNone/>
            </a:pPr>
            <a:r>
              <a:rPr lang="en-GB" altLang="fi-FI" sz="1600" cap="none" dirty="0">
                <a:solidFill>
                  <a:srgbClr val="000000"/>
                </a:solidFill>
                <a:effectLst/>
                <a:latin typeface="Segoe UI Semilight" panose="020B0402040204020203" pitchFamily="34" charset="0"/>
              </a:rPr>
              <a:t>SM-</a:t>
            </a:r>
            <a:r>
              <a:rPr lang="en-GB" altLang="fi-FI" sz="1600" cap="none" dirty="0" err="1">
                <a:solidFill>
                  <a:srgbClr val="000000"/>
                </a:solidFill>
                <a:effectLst/>
                <a:latin typeface="Segoe UI Semilight" panose="020B0402040204020203" pitchFamily="34" charset="0"/>
              </a:rPr>
              <a:t>kilpailut</a:t>
            </a:r>
            <a:r>
              <a:rPr lang="en-GB" altLang="fi-FI" sz="1600" cap="none" dirty="0">
                <a:solidFill>
                  <a:srgbClr val="000000"/>
                </a:solidFill>
                <a:effectLst/>
                <a:latin typeface="Segoe UI Semilight" panose="020B0402040204020203" pitchFamily="34" charset="0"/>
              </a:rPr>
              <a:t>		3	2	1</a:t>
            </a:r>
          </a:p>
          <a:p>
            <a:pPr>
              <a:buFont typeface="Wingdings" panose="05000000000000000000" pitchFamily="2" charset="2"/>
              <a:buNone/>
            </a:pPr>
            <a:r>
              <a:rPr lang="en-GB" altLang="fi-FI" sz="1600" cap="none" dirty="0" err="1">
                <a:solidFill>
                  <a:srgbClr val="000000"/>
                </a:solidFill>
                <a:effectLst/>
                <a:latin typeface="Segoe UI Semilight" panose="020B0402040204020203" pitchFamily="34" charset="0"/>
              </a:rPr>
              <a:t>Junioreiden</a:t>
            </a:r>
            <a:r>
              <a:rPr lang="en-GB" altLang="fi-FI" sz="1600" cap="none" dirty="0">
                <a:solidFill>
                  <a:srgbClr val="000000"/>
                </a:solidFill>
                <a:effectLst/>
                <a:latin typeface="Segoe UI Semilight" panose="020B0402040204020203" pitchFamily="34" charset="0"/>
              </a:rPr>
              <a:t> MM	10	7	5	3	2	1</a:t>
            </a:r>
          </a:p>
          <a:p>
            <a:pPr>
              <a:buFont typeface="Wingdings" panose="05000000000000000000" pitchFamily="2" charset="2"/>
              <a:buNone/>
            </a:pPr>
            <a:r>
              <a:rPr lang="en-GB" altLang="fi-FI" sz="1600" cap="none" dirty="0" err="1">
                <a:solidFill>
                  <a:srgbClr val="000000"/>
                </a:solidFill>
                <a:effectLst/>
                <a:latin typeface="Segoe UI Semilight" panose="020B0402040204020203" pitchFamily="34" charset="0"/>
              </a:rPr>
              <a:t>Junioreiden</a:t>
            </a:r>
            <a:r>
              <a:rPr lang="en-GB" altLang="fi-FI" sz="1600" cap="none" dirty="0">
                <a:solidFill>
                  <a:srgbClr val="000000"/>
                </a:solidFill>
                <a:effectLst/>
                <a:latin typeface="Segoe UI Semilight" panose="020B0402040204020203" pitchFamily="34" charset="0"/>
              </a:rPr>
              <a:t> EM	6	4	2</a:t>
            </a:r>
          </a:p>
          <a:p>
            <a:pPr>
              <a:buFont typeface="Wingdings" panose="05000000000000000000" pitchFamily="2" charset="2"/>
              <a:buNone/>
            </a:pPr>
            <a:r>
              <a:rPr lang="en-GB" altLang="fi-FI" sz="1600" cap="none" dirty="0" err="1">
                <a:solidFill>
                  <a:srgbClr val="000000"/>
                </a:solidFill>
                <a:effectLst/>
                <a:latin typeface="Segoe UI Semilight" panose="020B0402040204020203" pitchFamily="34" charset="0"/>
              </a:rPr>
              <a:t>Junioreiden</a:t>
            </a:r>
            <a:r>
              <a:rPr lang="en-GB" altLang="fi-FI" sz="1600" cap="none" dirty="0">
                <a:solidFill>
                  <a:srgbClr val="000000"/>
                </a:solidFill>
                <a:effectLst/>
                <a:latin typeface="Segoe UI Semilight" panose="020B0402040204020203" pitchFamily="34" charset="0"/>
              </a:rPr>
              <a:t> PM	2</a:t>
            </a:r>
          </a:p>
          <a:p>
            <a:pPr>
              <a:buFont typeface="Wingdings" panose="05000000000000000000" pitchFamily="2" charset="2"/>
              <a:buNone/>
            </a:pPr>
            <a:r>
              <a:rPr lang="en-GB" altLang="fi-FI" sz="1600" cap="none" dirty="0" err="1">
                <a:solidFill>
                  <a:srgbClr val="000000"/>
                </a:solidFill>
                <a:effectLst/>
                <a:latin typeface="Segoe UI Semilight" panose="020B0402040204020203" pitchFamily="34" charset="0"/>
              </a:rPr>
              <a:t>Junioreiden</a:t>
            </a:r>
            <a:r>
              <a:rPr lang="en-GB" altLang="fi-FI" sz="1600" cap="none" dirty="0">
                <a:solidFill>
                  <a:srgbClr val="000000"/>
                </a:solidFill>
                <a:effectLst/>
                <a:latin typeface="Segoe UI Semilight" panose="020B0402040204020203" pitchFamily="34" charset="0"/>
              </a:rPr>
              <a:t> SM	1</a:t>
            </a:r>
          </a:p>
        </p:txBody>
      </p:sp>
      <p:sp>
        <p:nvSpPr>
          <p:cNvPr id="342022" name="Text Box 6"/>
          <p:cNvSpPr txBox="1">
            <a:spLocks noChangeArrowheads="1"/>
          </p:cNvSpPr>
          <p:nvPr/>
        </p:nvSpPr>
        <p:spPr bwMode="auto">
          <a:xfrm>
            <a:off x="539750" y="1087438"/>
            <a:ext cx="50403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i-FI" altLang="fi-FI" b="1" dirty="0">
                <a:solidFill>
                  <a:srgbClr val="000000"/>
                </a:solidFill>
                <a:latin typeface="Segoe UI Semilight" panose="020B0402040204020203" pitchFamily="34" charset="0"/>
                <a:cs typeface="Segoe UI Semilight" panose="020B0402040204020203" pitchFamily="34" charset="0"/>
              </a:rPr>
              <a:t>Merkin pisteytys</a:t>
            </a:r>
          </a:p>
        </p:txBody>
      </p:sp>
    </p:spTree>
  </p:cSld>
  <p:clrMapOvr>
    <a:masterClrMapping/>
  </p:clrMapOvr>
</p:sld>
</file>

<file path=ppt/theme/theme1.xml><?xml version="1.0" encoding="utf-8"?>
<a:theme xmlns:a="http://schemas.openxmlformats.org/drawingml/2006/main" name="Pisara">
  <a:themeElements>
    <a:clrScheme name="Pisar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Pisar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TM04033925[[fn=Pisara]]</Template>
  <TotalTime>826</TotalTime>
  <Words>366</Words>
  <Application>Microsoft Office PowerPoint</Application>
  <PresentationFormat>Näytössä katseltava diaesitys (4:3)</PresentationFormat>
  <Paragraphs>73</Paragraphs>
  <Slides>19</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19</vt:i4>
      </vt:variant>
    </vt:vector>
  </HeadingPairs>
  <TitlesOfParts>
    <vt:vector size="24" baseType="lpstr">
      <vt:lpstr>Arial</vt:lpstr>
      <vt:lpstr>Segoe UI Semilight</vt:lpstr>
      <vt:lpstr>Tw Cen MT</vt:lpstr>
      <vt:lpstr>Wingdings</vt:lpstr>
      <vt:lpstr>Pisara</vt:lpstr>
      <vt:lpstr>PowerPoint-esitys</vt:lpstr>
      <vt:lpstr>PowerPoint-esitys</vt:lpstr>
      <vt:lpstr>Ansiomerkit  </vt:lpstr>
      <vt:lpstr>Reliefit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Anomis- ja myöntämismenettely</vt:lpstr>
      <vt:lpstr>PowerPoint-esitys</vt:lpstr>
      <vt:lpstr>PowerPoint-esitys</vt:lpstr>
      <vt:lpstr>PowerPoint-esitys</vt:lpstr>
    </vt:vector>
  </TitlesOfParts>
  <Company>VUSry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SUOMEN PAINILIITTO</dc:title>
  <dc:creator>MerjaL</dc:creator>
  <cp:lastModifiedBy>Merja Lintala</cp:lastModifiedBy>
  <cp:revision>109</cp:revision>
  <dcterms:created xsi:type="dcterms:W3CDTF">2005-04-01T06:24:00Z</dcterms:created>
  <dcterms:modified xsi:type="dcterms:W3CDTF">2019-01-30T06:45:43Z</dcterms:modified>
</cp:coreProperties>
</file>